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1"/>
  </p:notesMasterIdLst>
  <p:sldIdLst>
    <p:sldId id="810" r:id="rId2"/>
    <p:sldId id="809" r:id="rId3"/>
    <p:sldId id="811" r:id="rId4"/>
    <p:sldId id="812" r:id="rId5"/>
    <p:sldId id="819" r:id="rId6"/>
    <p:sldId id="820" r:id="rId7"/>
    <p:sldId id="813" r:id="rId8"/>
    <p:sldId id="814" r:id="rId9"/>
    <p:sldId id="817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25.01.2018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C2ADC-A731-4929-A60D-78F94BA2E2FA}" type="slidenum">
              <a:rPr lang="de-DE" smtClean="0"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927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3751F69-4FA5-4E2C-A46B-6F6A8EBABF66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68A3-84E2-4803-88B4-C4EB89C357D1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6FE1AD9-CA55-4C96-B497-E56DC8B678E3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FCA0E-10EB-4843-A64D-7EEB62FEF95E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E11F4-9A43-46F8-8DAC-2A6F76657219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219E942-DAD7-4602-BC39-E09988347A47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E43F572-EE96-486F-AA75-62B62D4846E5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EEEF3-9239-4916-B373-4929F4FA7E63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68DC7-8D99-48E1-88DC-0A9296F50AF5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EA6E0-EDBB-4173-9A59-9C0EB68795ED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BDCD737-CB99-49AC-AF6A-5F8B7071DEF3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97F40F8-AE92-4014-9FD1-2D7FB66B8D36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2511.png"/><Relationship Id="rId7" Type="http://schemas.openxmlformats.org/officeDocument/2006/relationships/image" Target="../media/image3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26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5.png"/><Relationship Id="rId7" Type="http://schemas.openxmlformats.org/officeDocument/2006/relationships/image" Target="../media/image3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2012.png"/><Relationship Id="rId10" Type="http://schemas.openxmlformats.org/officeDocument/2006/relationships/image" Target="../media/image37.png"/><Relationship Id="rId4" Type="http://schemas.openxmlformats.org/officeDocument/2006/relationships/image" Target="../media/image1911.png"/><Relationship Id="rId9" Type="http://schemas.openxmlformats.org/officeDocument/2006/relationships/image" Target="../media/image3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70.png"/><Relationship Id="rId7" Type="http://schemas.openxmlformats.org/officeDocument/2006/relationships/image" Target="../media/image4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Relationship Id="rId9" Type="http://schemas.openxmlformats.org/officeDocument/2006/relationships/image" Target="../media/image3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3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0.png"/><Relationship Id="rId4" Type="http://schemas.openxmlformats.org/officeDocument/2006/relationships/image" Target="../media/image10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10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970509"/>
            <a:ext cx="3114675" cy="31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de-DE" dirty="0" smtClean="0"/>
                  <a:t>Verschiebung in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/>
                      </a:rPr>
                      <m:t>𝑦</m:t>
                    </m:r>
                  </m:oMath>
                </a14:m>
                <a:r>
                  <a:rPr lang="de-DE" dirty="0" smtClean="0"/>
                  <a:t>-Richtung</a:t>
                </a:r>
                <a:endParaRPr lang="de-DE" dirty="0"/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3"/>
                <a:stretch>
                  <a:fillRect l="-3067" t="-1235" b="-1790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de-DE" sz="2400" dirty="0">
                    <a:ea typeface="F30" pitchFamily="34"/>
                    <a:cs typeface="F30" pitchFamily="34"/>
                  </a:rPr>
                  <a:t>Es sei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ea typeface="F30" pitchFamily="34"/>
                        <a:cs typeface="F30" pitchFamily="34"/>
                      </a:rPr>
                      <m:t>𝑓</m:t>
                    </m:r>
                    <m:r>
                      <a:rPr lang="de-DE" sz="2400" i="1" dirty="0" smtClean="0">
                        <a:latin typeface="Cambria Math"/>
                        <a:ea typeface="F30" pitchFamily="34"/>
                        <a:cs typeface="F30" pitchFamily="34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  <a:ea typeface="F30" pitchFamily="34"/>
                        <a:cs typeface="F30" pitchFamily="34"/>
                      </a:rPr>
                      <m:t>)</m:t>
                    </m:r>
                  </m:oMath>
                </a14:m>
                <a:r>
                  <a:rPr lang="de-DE" sz="2400" dirty="0">
                    <a:ea typeface="F30" pitchFamily="34"/>
                    <a:cs typeface="F30" pitchFamily="34"/>
                  </a:rPr>
                  <a:t> eine Funktion, </a:t>
                </a:r>
                <a:r>
                  <a:rPr lang="de-DE" sz="2400" dirty="0" smtClean="0">
                    <a:ea typeface="F30" pitchFamily="34"/>
                    <a:cs typeface="F30" pitchFamily="34"/>
                  </a:rPr>
                  <a:t>dann</a:t>
                </a:r>
              </a:p>
              <a:p>
                <a:pPr marL="0" lvl="0" indent="0">
                  <a:buNone/>
                </a:pPr>
                <a:r>
                  <a:rPr lang="de-DE" sz="2400" dirty="0" smtClean="0">
                    <a:ea typeface="F30" pitchFamily="34"/>
                    <a:cs typeface="F30" pitchFamily="34"/>
                  </a:rPr>
                  <a:t>stellt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𝑓</m:t>
                    </m:r>
                    <m:r>
                      <a:rPr lang="de-DE" sz="2400" i="1" dirty="0" smtClean="0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(</m:t>
                    </m:r>
                    <m:r>
                      <a:rPr lang="de-DE" sz="2400" i="1" dirty="0" smtClean="0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lang="de-DE" sz="2400" i="1" dirty="0" smtClean="0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)+</m:t>
                    </m:r>
                    <m:r>
                      <a:rPr lang="de-DE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𝑏</m:t>
                    </m:r>
                  </m:oMath>
                </a14:m>
                <a:r>
                  <a:rPr lang="de-DE" sz="2400" dirty="0">
                    <a:ea typeface="F30" pitchFamily="34"/>
                    <a:cs typeface="F30" pitchFamily="34"/>
                  </a:rPr>
                  <a:t> eine </a:t>
                </a:r>
                <a:r>
                  <a:rPr lang="de-DE" sz="2400" dirty="0" smtClean="0">
                    <a:ea typeface="F30" pitchFamily="34"/>
                    <a:cs typeface="F30" pitchFamily="34"/>
                  </a:rPr>
                  <a:t>Verschiebung </a:t>
                </a:r>
              </a:p>
              <a:p>
                <a:pPr marL="0" lvl="0" indent="0">
                  <a:buNone/>
                </a:pPr>
                <a:r>
                  <a:rPr lang="de-DE" sz="2400" dirty="0" smtClean="0">
                    <a:ea typeface="F30" pitchFamily="34"/>
                    <a:cs typeface="F30" pitchFamily="34"/>
                  </a:rPr>
                  <a:t>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ea typeface="F30" pitchFamily="34"/>
                        <a:cs typeface="F30" pitchFamily="34"/>
                      </a:rPr>
                      <m:t>𝑓</m:t>
                    </m:r>
                    <m:r>
                      <a:rPr lang="de-DE" sz="2400" i="1" dirty="0" smtClean="0">
                        <a:latin typeface="Cambria Math"/>
                        <a:ea typeface="F30" pitchFamily="34"/>
                        <a:cs typeface="F30" pitchFamily="34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  <a:ea typeface="F30" pitchFamily="34"/>
                        <a:cs typeface="F30" pitchFamily="34"/>
                      </a:rPr>
                      <m:t>)</m:t>
                    </m:r>
                  </m:oMath>
                </a14:m>
                <a:r>
                  <a:rPr lang="de-DE" sz="2400" dirty="0">
                    <a:ea typeface="F30" pitchFamily="34"/>
                    <a:cs typeface="F30" pitchFamily="34"/>
                  </a:rPr>
                  <a:t> in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ea typeface="F30" pitchFamily="34"/>
                        <a:cs typeface="F30" pitchFamily="34"/>
                      </a:rPr>
                      <m:t>𝑦</m:t>
                    </m:r>
                  </m:oMath>
                </a14:m>
                <a:r>
                  <a:rPr lang="de-DE" sz="2400" dirty="0" smtClean="0">
                    <a:ea typeface="F30" pitchFamily="34"/>
                    <a:cs typeface="F30" pitchFamily="34"/>
                  </a:rPr>
                  <a:t>-Richtung </a:t>
                </a:r>
                <a:r>
                  <a:rPr lang="de-DE" sz="2400" dirty="0">
                    <a:ea typeface="F30" pitchFamily="34"/>
                    <a:cs typeface="F30" pitchFamily="34"/>
                  </a:rPr>
                  <a:t>dar. </a:t>
                </a:r>
                <a:r>
                  <a:rPr lang="de-DE" sz="2400" dirty="0" smtClean="0">
                    <a:ea typeface="F30" pitchFamily="34"/>
                    <a:cs typeface="F30" pitchFamily="34"/>
                  </a:rPr>
                  <a:t/>
                </a:r>
                <a:br>
                  <a:rPr lang="de-DE" sz="2400" dirty="0" smtClean="0">
                    <a:ea typeface="F30" pitchFamily="34"/>
                    <a:cs typeface="F30" pitchFamily="34"/>
                  </a:rPr>
                </a:br>
                <a:r>
                  <a:rPr lang="de-DE" sz="2400" dirty="0" smtClean="0">
                    <a:ea typeface="F30" pitchFamily="34"/>
                    <a:cs typeface="F30" pitchFamily="34"/>
                  </a:rPr>
                  <a:t>Für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𝑏</m:t>
                    </m:r>
                    <m:r>
                      <a:rPr lang="de-DE" sz="2400" i="1" dirty="0" smtClean="0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&gt;0</m:t>
                    </m:r>
                  </m:oMath>
                </a14:m>
                <a:r>
                  <a:rPr lang="de-DE" sz="2400" dirty="0">
                    <a:ea typeface="F30" pitchFamily="34"/>
                    <a:cs typeface="F30" pitchFamily="34"/>
                  </a:rPr>
                  <a:t> handelt es sich </a:t>
                </a:r>
                <a:r>
                  <a:rPr lang="de-DE" sz="2400" dirty="0" smtClean="0">
                    <a:ea typeface="F30" pitchFamily="34"/>
                    <a:cs typeface="F30" pitchFamily="34"/>
                  </a:rPr>
                  <a:t>um eine </a:t>
                </a:r>
              </a:p>
              <a:p>
                <a:pPr marL="0" lvl="0" indent="0">
                  <a:buNone/>
                </a:pPr>
                <a:r>
                  <a:rPr lang="de-DE" sz="2400" dirty="0" smtClean="0">
                    <a:ea typeface="F30" pitchFamily="34"/>
                    <a:cs typeface="F30" pitchFamily="34"/>
                  </a:rPr>
                  <a:t>Verschiebung um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ea typeface="F30" pitchFamily="34"/>
                        <a:cs typeface="F30" pitchFamily="34"/>
                      </a:rPr>
                      <m:t>𝑏</m:t>
                    </m:r>
                  </m:oMath>
                </a14:m>
                <a:r>
                  <a:rPr lang="de-DE" sz="2400" dirty="0" smtClean="0">
                    <a:ea typeface="F30" pitchFamily="34"/>
                    <a:cs typeface="F30" pitchFamily="34"/>
                  </a:rPr>
                  <a:t> </a:t>
                </a:r>
                <a:r>
                  <a:rPr lang="de-DE" sz="2400" dirty="0">
                    <a:solidFill>
                      <a:srgbClr val="FF0000"/>
                    </a:solidFill>
                    <a:ea typeface="F30" pitchFamily="34"/>
                    <a:cs typeface="F30" pitchFamily="34"/>
                  </a:rPr>
                  <a:t>nach oben</a:t>
                </a:r>
                <a:r>
                  <a:rPr lang="de-DE" sz="2400" dirty="0">
                    <a:ea typeface="F30" pitchFamily="34"/>
                    <a:cs typeface="F30" pitchFamily="34"/>
                  </a:rPr>
                  <a:t>, </a:t>
                </a:r>
                <a:endParaRPr lang="de-DE" sz="2400" dirty="0" smtClean="0">
                  <a:ea typeface="F30" pitchFamily="34"/>
                  <a:cs typeface="F30" pitchFamily="34"/>
                </a:endParaRPr>
              </a:p>
              <a:p>
                <a:pPr marL="0" lvl="0" indent="0">
                  <a:buNone/>
                </a:pPr>
                <a:r>
                  <a:rPr lang="de-DE" sz="2400" dirty="0" smtClean="0">
                    <a:ea typeface="F30" pitchFamily="34"/>
                    <a:cs typeface="F30" pitchFamily="34"/>
                  </a:rPr>
                  <a:t>für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𝑏</m:t>
                    </m:r>
                    <m:r>
                      <a:rPr lang="de-DE" sz="2400" i="1" dirty="0" smtClean="0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&lt;0</m:t>
                    </m:r>
                  </m:oMath>
                </a14:m>
                <a:r>
                  <a:rPr lang="de-DE" sz="2400" dirty="0">
                    <a:ea typeface="F30" pitchFamily="34"/>
                    <a:cs typeface="F30" pitchFamily="34"/>
                  </a:rPr>
                  <a:t> ist es eine Verschiebung </a:t>
                </a:r>
                <a:endParaRPr lang="de-DE" sz="2400" dirty="0" smtClean="0">
                  <a:ea typeface="F30" pitchFamily="34"/>
                  <a:cs typeface="F30" pitchFamily="34"/>
                </a:endParaRPr>
              </a:p>
              <a:p>
                <a:pPr marL="0" lvl="0" indent="0">
                  <a:buNone/>
                </a:pPr>
                <a:r>
                  <a:rPr lang="de-DE" sz="2400" dirty="0" smtClean="0">
                    <a:ea typeface="F30" pitchFamily="34"/>
                    <a:cs typeface="F30" pitchFamily="34"/>
                  </a:rPr>
                  <a:t>um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ea typeface="F30" pitchFamily="34"/>
                        <a:cs typeface="F30" pitchFamily="34"/>
                      </a:rPr>
                      <m:t>𝑏</m:t>
                    </m:r>
                  </m:oMath>
                </a14:m>
                <a:r>
                  <a:rPr lang="de-DE" sz="2400" dirty="0">
                    <a:ea typeface="F30" pitchFamily="34"/>
                    <a:cs typeface="F30" pitchFamily="34"/>
                  </a:rPr>
                  <a:t> </a:t>
                </a:r>
                <a:r>
                  <a:rPr lang="de-DE" sz="2400" dirty="0">
                    <a:solidFill>
                      <a:srgbClr val="FF0000"/>
                    </a:solidFill>
                    <a:ea typeface="F30" pitchFamily="34"/>
                    <a:cs typeface="F30" pitchFamily="34"/>
                  </a:rPr>
                  <a:t>nach unten</a:t>
                </a:r>
                <a:r>
                  <a:rPr lang="de-DE" sz="2400" dirty="0">
                    <a:ea typeface="F30" pitchFamily="34"/>
                    <a:cs typeface="F30" pitchFamily="34"/>
                  </a:rPr>
                  <a:t>.</a:t>
                </a:r>
              </a:p>
              <a:p>
                <a:pPr marL="0" indent="0">
                  <a:buNone/>
                </a:pP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4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Formel 1"/>
              <p:cNvSpPr txBox="1"/>
              <p:nvPr/>
            </p:nvSpPr>
            <p:spPr>
              <a:xfrm>
                <a:off x="6444208" y="1547500"/>
                <a:ext cx="1656184" cy="369332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de-DE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𝑓</m:t>
                      </m:r>
                      <m:d>
                        <m:dPr>
                          <m:ctrlPr>
                            <a:rPr kumimoji="0" lang="de-DE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de-DE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</m:d>
                      <m:r>
                        <a:rPr kumimoji="0" lang="de-DE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</m:t>
                      </m:r>
                      <m:sSup>
                        <m:sSupPr>
                          <m:ctrlPr>
                            <a:rPr kumimoji="0" lang="de-DE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de-DE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de-DE" sz="18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de-DE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de-DE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2</m:t>
                      </m:r>
                    </m:oMath>
                  </m:oMathPara>
                </a14:m>
                <a:endPara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lbany" pitchFamily="18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" name="Formel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1547500"/>
                <a:ext cx="1656184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reihandform 7"/>
          <p:cNvSpPr>
            <a:spLocks noChangeAspect="1"/>
          </p:cNvSpPr>
          <p:nvPr/>
        </p:nvSpPr>
        <p:spPr>
          <a:xfrm>
            <a:off x="7199800" y="3626284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9" name="Freihandform 8"/>
          <p:cNvSpPr>
            <a:spLocks noChangeAspect="1"/>
          </p:cNvSpPr>
          <p:nvPr/>
        </p:nvSpPr>
        <p:spPr>
          <a:xfrm>
            <a:off x="7199312" y="4437112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lbany" pitchFamily="18"/>
              <a:ea typeface="Andale Sans UI" pitchFamily="2"/>
              <a:cs typeface="Tahoma" pitchFamily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Formel 1"/>
              <p:cNvSpPr txBox="1"/>
              <p:nvPr/>
            </p:nvSpPr>
            <p:spPr>
              <a:xfrm>
                <a:off x="7452320" y="3923764"/>
                <a:ext cx="1249789" cy="369332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de-DE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𝑓</m:t>
                      </m:r>
                      <m:d>
                        <m:dPr>
                          <m:ctrlPr>
                            <a:rPr kumimoji="0" lang="de-DE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de-DE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</m:d>
                      <m:r>
                        <a:rPr kumimoji="0" lang="de-DE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</m:t>
                      </m:r>
                      <m:sSup>
                        <m:sSupPr>
                          <m:ctrlPr>
                            <a:rPr kumimoji="0" lang="de-DE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de-DE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de-DE" sz="18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lbany" pitchFamily="18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Formel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3923764"/>
                <a:ext cx="1249789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/>
              <p:cNvSpPr/>
              <p:nvPr/>
            </p:nvSpPr>
            <p:spPr>
              <a:xfrm>
                <a:off x="6927638" y="1899076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de-DE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𝑦</m:t>
                      </m:r>
                    </m:oMath>
                  </m:oMathPara>
                </a14:m>
                <a:endParaRPr kumimoji="0" lang="de-D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" name="Rechtec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638" y="1899076"/>
                <a:ext cx="328808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hteck 11"/>
              <p:cNvSpPr/>
              <p:nvPr/>
            </p:nvSpPr>
            <p:spPr>
              <a:xfrm>
                <a:off x="8409794" y="4417367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de-DE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de-D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" name="Rechtec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9794" y="4417367"/>
                <a:ext cx="328808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513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613" y="3187873"/>
            <a:ext cx="3114675" cy="31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194645"/>
            <a:ext cx="3114675" cy="31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de-DE" dirty="0" smtClean="0"/>
                  <a:t>Verschiebungen in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de-DE" dirty="0" smtClean="0"/>
                  <a:t>-Richtung</a:t>
                </a:r>
                <a:endParaRPr lang="de-DE" dirty="0"/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4"/>
                <a:stretch>
                  <a:fillRect l="-3067" t="-1235" b="-1790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de-DE" sz="2400" dirty="0">
                    <a:ea typeface="F30" pitchFamily="34"/>
                    <a:cs typeface="F30" pitchFamily="34"/>
                  </a:rPr>
                  <a:t>Es sei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ea typeface="F30" pitchFamily="34"/>
                        <a:cs typeface="F30" pitchFamily="34"/>
                      </a:rPr>
                      <m:t>𝑓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  <a:ea typeface="F30" pitchFamily="34"/>
                        <a:cs typeface="F30" pitchFamily="34"/>
                      </a:rPr>
                      <m:t>)</m:t>
                    </m:r>
                  </m:oMath>
                </a14:m>
                <a:r>
                  <a:rPr lang="de-DE" sz="2400" dirty="0">
                    <a:ea typeface="F30" pitchFamily="34"/>
                    <a:cs typeface="F30" pitchFamily="34"/>
                  </a:rPr>
                  <a:t> eine Funktion, dann stellt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𝑓</m:t>
                    </m:r>
                    <m:r>
                      <a:rPr lang="de-DE" sz="2400" i="1" dirty="0" smtClean="0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(</m:t>
                    </m:r>
                    <m:r>
                      <a:rPr lang="de-DE" sz="2400" i="1" dirty="0" err="1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lang="de-DE" sz="2400" i="1" dirty="0" err="1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+</m:t>
                    </m:r>
                    <m:r>
                      <a:rPr lang="de-DE" sz="2400" i="1" dirty="0" err="1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𝑎</m:t>
                    </m:r>
                    <m:r>
                      <a:rPr lang="de-DE" sz="2400" i="1" dirty="0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)</m:t>
                    </m:r>
                  </m:oMath>
                </a14:m>
                <a:r>
                  <a:rPr lang="de-DE" sz="2400" dirty="0">
                    <a:ea typeface="F30" pitchFamily="34"/>
                    <a:cs typeface="F30" pitchFamily="34"/>
                  </a:rPr>
                  <a:t> eine Verschiebung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ea typeface="F30" pitchFamily="34"/>
                        <a:cs typeface="F30" pitchFamily="34"/>
                      </a:rPr>
                      <m:t>𝑓</m:t>
                    </m:r>
                    <m:r>
                      <a:rPr lang="de-DE" sz="2400" i="1" dirty="0" smtClean="0">
                        <a:latin typeface="Cambria Math"/>
                        <a:ea typeface="F30" pitchFamily="34"/>
                        <a:cs typeface="F30" pitchFamily="34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  <a:ea typeface="F30" pitchFamily="34"/>
                        <a:cs typeface="F30" pitchFamily="34"/>
                      </a:rPr>
                      <m:t>)</m:t>
                    </m:r>
                  </m:oMath>
                </a14:m>
                <a:r>
                  <a:rPr lang="de-DE" sz="2400" dirty="0">
                    <a:ea typeface="F30" pitchFamily="34"/>
                    <a:cs typeface="F30" pitchFamily="34"/>
                  </a:rPr>
                  <a:t> in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ea typeface="F30" pitchFamily="34"/>
                        <a:cs typeface="F30" pitchFamily="34"/>
                      </a:rPr>
                      <m:t>𝑥</m:t>
                    </m:r>
                  </m:oMath>
                </a14:m>
                <a:r>
                  <a:rPr lang="de-DE" sz="2400" dirty="0">
                    <a:ea typeface="F30" pitchFamily="34"/>
                    <a:cs typeface="F30" pitchFamily="34"/>
                  </a:rPr>
                  <a:t>-Richtung dar. Für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𝑎</m:t>
                    </m:r>
                    <m:r>
                      <a:rPr lang="de-DE" sz="2400" i="1" dirty="0" smtClean="0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&gt;0</m:t>
                    </m:r>
                  </m:oMath>
                </a14:m>
                <a:r>
                  <a:rPr lang="de-DE" sz="2400" dirty="0">
                    <a:ea typeface="F30" pitchFamily="34"/>
                    <a:cs typeface="F30" pitchFamily="34"/>
                  </a:rPr>
                  <a:t> handelt es sich um eine Verschiebung um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ea typeface="F30" pitchFamily="34"/>
                        <a:cs typeface="F30" pitchFamily="34"/>
                      </a:rPr>
                      <m:t>𝑎</m:t>
                    </m:r>
                  </m:oMath>
                </a14:m>
                <a:r>
                  <a:rPr lang="de-DE" sz="2400" dirty="0">
                    <a:ea typeface="F30" pitchFamily="34"/>
                    <a:cs typeface="F30" pitchFamily="34"/>
                  </a:rPr>
                  <a:t> </a:t>
                </a:r>
                <a:r>
                  <a:rPr lang="de-DE" sz="2400" dirty="0">
                    <a:solidFill>
                      <a:srgbClr val="FF0000"/>
                    </a:solidFill>
                    <a:ea typeface="F30" pitchFamily="34"/>
                    <a:cs typeface="F30" pitchFamily="34"/>
                  </a:rPr>
                  <a:t>nach links</a:t>
                </a:r>
                <a:r>
                  <a:rPr lang="de-DE" sz="2400" dirty="0">
                    <a:ea typeface="F30" pitchFamily="34"/>
                    <a:cs typeface="F30" pitchFamily="34"/>
                  </a:rPr>
                  <a:t>, für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𝑎</m:t>
                    </m:r>
                    <m:r>
                      <a:rPr lang="de-DE" sz="2400" i="1" dirty="0" smtClean="0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&lt;0</m:t>
                    </m:r>
                  </m:oMath>
                </a14:m>
                <a:r>
                  <a:rPr lang="de-DE" sz="2400" dirty="0">
                    <a:ea typeface="F30" pitchFamily="34"/>
                    <a:cs typeface="F30" pitchFamily="34"/>
                  </a:rPr>
                  <a:t> ist es eine Verschiebung um a </a:t>
                </a:r>
                <a:r>
                  <a:rPr lang="de-DE" sz="2400" dirty="0">
                    <a:solidFill>
                      <a:srgbClr val="FF0000"/>
                    </a:solidFill>
                    <a:ea typeface="F30" pitchFamily="34"/>
                    <a:cs typeface="F30" pitchFamily="34"/>
                  </a:rPr>
                  <a:t>nach rechts</a:t>
                </a:r>
                <a:r>
                  <a:rPr lang="de-DE" sz="2400" dirty="0">
                    <a:ea typeface="F30" pitchFamily="34"/>
                    <a:cs typeface="F30" pitchFamily="34"/>
                  </a:rPr>
                  <a:t>.</a:t>
                </a:r>
              </a:p>
              <a:p>
                <a:pPr marL="0" indent="0">
                  <a:buNone/>
                </a:pP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5"/>
                <a:stretch>
                  <a:fillRect l="-1197" t="-1085" r="-1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Formel 1"/>
              <p:cNvSpPr txBox="1"/>
              <p:nvPr/>
            </p:nvSpPr>
            <p:spPr>
              <a:xfrm>
                <a:off x="1112645" y="5723964"/>
                <a:ext cx="1848545" cy="369332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de-DE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𝑓</m:t>
                      </m:r>
                      <m:d>
                        <m:dPr>
                          <m:ctrlPr>
                            <a:rPr kumimoji="0" lang="de-DE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de-DE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</m:d>
                      <m:r>
                        <a:rPr kumimoji="0" lang="de-DE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</m:t>
                      </m:r>
                      <m:sSup>
                        <m:sSupPr>
                          <m:ctrlPr>
                            <a:rPr kumimoji="0" lang="de-DE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0" lang="de-DE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FF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de-DE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FF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kumimoji="0" lang="de-DE" sz="1800" b="0" i="0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FF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r>
                                <a:rPr kumimoji="0" lang="de-DE" sz="1800" b="0" i="0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FF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+mn-cs"/>
                                </a:rPr>
                                <m:t>2</m:t>
                              </m:r>
                            </m:e>
                          </m:d>
                        </m:e>
                        <m:sup>
                          <m:r>
                            <a:rPr kumimoji="0" lang="de-DE" sz="18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lbany" pitchFamily="18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Formel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2645" y="5723964"/>
                <a:ext cx="1848545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Formel 2"/>
              <p:cNvSpPr txBox="1"/>
              <p:nvPr/>
            </p:nvSpPr>
            <p:spPr>
              <a:xfrm>
                <a:off x="6390940" y="5732842"/>
                <a:ext cx="1944216" cy="369332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de-DE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𝑓</m:t>
                      </m:r>
                      <m:d>
                        <m:dPr>
                          <m:ctrlPr>
                            <a:rPr kumimoji="0" lang="de-DE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de-DE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</m:d>
                      <m:r>
                        <a:rPr kumimoji="0" lang="de-DE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</m:t>
                      </m:r>
                      <m:sSup>
                        <m:sSupPr>
                          <m:ctrlPr>
                            <a:rPr kumimoji="0" lang="de-DE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0" lang="de-DE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FF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de-DE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FF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kumimoji="0" lang="de-DE" sz="1800" b="0" i="0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FF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+mn-cs"/>
                                </a:rPr>
                                <m:t>−</m:t>
                              </m:r>
                              <m:r>
                                <a:rPr kumimoji="0" lang="de-DE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FF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+mn-cs"/>
                                </a:rPr>
                                <m:t>2</m:t>
                              </m:r>
                            </m:e>
                          </m:d>
                        </m:e>
                        <m:sup>
                          <m:r>
                            <a:rPr kumimoji="0" lang="de-DE" sz="18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lbany" pitchFamily="18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Formel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0940" y="5732842"/>
                <a:ext cx="1944216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Formel 1"/>
              <p:cNvSpPr txBox="1"/>
              <p:nvPr/>
            </p:nvSpPr>
            <p:spPr>
              <a:xfrm>
                <a:off x="2962171" y="3356992"/>
                <a:ext cx="1249789" cy="369332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de-DE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𝑓</m:t>
                      </m:r>
                      <m:d>
                        <m:dPr>
                          <m:ctrlPr>
                            <a:rPr kumimoji="0" lang="de-DE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de-DE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</m:d>
                      <m:r>
                        <a:rPr kumimoji="0" lang="de-DE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</m:t>
                      </m:r>
                      <m:sSup>
                        <m:sSupPr>
                          <m:ctrlPr>
                            <a:rPr kumimoji="0" lang="de-DE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de-DE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de-DE" sz="18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lbany" pitchFamily="18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" name="Formel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2171" y="3356992"/>
                <a:ext cx="1249789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Formel 1"/>
              <p:cNvSpPr txBox="1"/>
              <p:nvPr/>
            </p:nvSpPr>
            <p:spPr>
              <a:xfrm>
                <a:off x="5266427" y="3509392"/>
                <a:ext cx="1249789" cy="369332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de-DE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𝑓</m:t>
                      </m:r>
                      <m:d>
                        <m:dPr>
                          <m:ctrlPr>
                            <a:rPr kumimoji="0" lang="de-DE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de-DE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</m:d>
                      <m:r>
                        <a:rPr kumimoji="0" lang="de-DE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</m:t>
                      </m:r>
                      <m:sSup>
                        <m:sSupPr>
                          <m:ctrlPr>
                            <a:rPr kumimoji="0" lang="de-DE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de-DE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de-DE" sz="18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lbany" pitchFamily="18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" name="Formel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6427" y="3509392"/>
                <a:ext cx="1249789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eck 12"/>
              <p:cNvSpPr/>
              <p:nvPr/>
            </p:nvSpPr>
            <p:spPr>
              <a:xfrm>
                <a:off x="2551922" y="3114334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de-DE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𝑦</m:t>
                      </m:r>
                    </m:oMath>
                  </m:oMathPara>
                </a14:m>
                <a:endParaRPr kumimoji="0" lang="de-D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" name="Rechtec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1922" y="3114334"/>
                <a:ext cx="328808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hteck 13"/>
              <p:cNvSpPr/>
              <p:nvPr/>
            </p:nvSpPr>
            <p:spPr>
              <a:xfrm>
                <a:off x="3874274" y="5634614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de-DE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de-D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4" name="Rechtec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4274" y="5634614"/>
                <a:ext cx="328808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hteck 14"/>
              <p:cNvSpPr/>
              <p:nvPr/>
            </p:nvSpPr>
            <p:spPr>
              <a:xfrm>
                <a:off x="6531102" y="3132090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de-DE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𝑦</m:t>
                      </m:r>
                    </m:oMath>
                  </m:oMathPara>
                </a14:m>
                <a:endParaRPr kumimoji="0" lang="de-D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Rechtec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1102" y="3132090"/>
                <a:ext cx="328808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hteck 15"/>
              <p:cNvSpPr/>
              <p:nvPr/>
            </p:nvSpPr>
            <p:spPr>
              <a:xfrm>
                <a:off x="7924478" y="5373216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de-DE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de-D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6" name="Rechtec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478" y="5373216"/>
                <a:ext cx="328808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Freihandform 16"/>
          <p:cNvSpPr>
            <a:spLocks noChangeAspect="1"/>
          </p:cNvSpPr>
          <p:nvPr/>
        </p:nvSpPr>
        <p:spPr>
          <a:xfrm>
            <a:off x="2177980" y="5655344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8" name="Freihandform 17"/>
          <p:cNvSpPr>
            <a:spLocks noChangeAspect="1"/>
          </p:cNvSpPr>
          <p:nvPr/>
        </p:nvSpPr>
        <p:spPr>
          <a:xfrm>
            <a:off x="2816686" y="5656818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9" name="Freihandform 18"/>
          <p:cNvSpPr>
            <a:spLocks noChangeAspect="1"/>
          </p:cNvSpPr>
          <p:nvPr/>
        </p:nvSpPr>
        <p:spPr>
          <a:xfrm>
            <a:off x="6542850" y="5661248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20" name="Freihandform 19"/>
          <p:cNvSpPr>
            <a:spLocks noChangeAspect="1"/>
          </p:cNvSpPr>
          <p:nvPr/>
        </p:nvSpPr>
        <p:spPr>
          <a:xfrm>
            <a:off x="7181556" y="5662722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lbany" pitchFamily="18"/>
              <a:ea typeface="Andale Sans UI" pitchFamily="2"/>
              <a:cs typeface="Tahoma" pitchFamily="2"/>
            </a:endParaRPr>
          </a:p>
        </p:txBody>
      </p:sp>
      <p:cxnSp>
        <p:nvCxnSpPr>
          <p:cNvPr id="21" name="Gerade Verbindung mit Pfeil 20"/>
          <p:cNvCxnSpPr/>
          <p:nvPr/>
        </p:nvCxnSpPr>
        <p:spPr>
          <a:xfrm flipH="1">
            <a:off x="2816686" y="4050329"/>
            <a:ext cx="648072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solid"/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 flipH="1">
            <a:off x="2725346" y="4455218"/>
            <a:ext cx="648072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solid"/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>
          <a:xfrm flipH="1">
            <a:off x="2637154" y="4860107"/>
            <a:ext cx="648072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solid"/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/>
        </p:nvCxnSpPr>
        <p:spPr>
          <a:xfrm flipH="1">
            <a:off x="2492650" y="5274049"/>
            <a:ext cx="648072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solid"/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 flipH="1">
            <a:off x="5904148" y="4059382"/>
            <a:ext cx="648072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solid"/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 flipH="1">
            <a:off x="6003107" y="4464271"/>
            <a:ext cx="648072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solid"/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/>
          <p:nvPr/>
        </p:nvCxnSpPr>
        <p:spPr>
          <a:xfrm flipH="1">
            <a:off x="6111327" y="4869160"/>
            <a:ext cx="648072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solid"/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/>
          <p:nvPr/>
        </p:nvCxnSpPr>
        <p:spPr>
          <a:xfrm flipH="1">
            <a:off x="6228184" y="5274049"/>
            <a:ext cx="648072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solid"/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147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9772" y="1898501"/>
            <a:ext cx="3114675" cy="31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Streckungen / Stauchungen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 hangingPunct="0">
                  <a:buNone/>
                  <a:defRPr sz="2200"/>
                </a:pPr>
                <a:r>
                  <a:rPr lang="de-DE" sz="2400" dirty="0">
                    <a:ea typeface="F30" pitchFamily="34"/>
                    <a:cs typeface="F30" pitchFamily="34"/>
                  </a:rPr>
                  <a:t>Es sei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ea typeface="F30" pitchFamily="34"/>
                        <a:cs typeface="F30" pitchFamily="34"/>
                      </a:rPr>
                      <m:t>𝑓</m:t>
                    </m:r>
                    <m:r>
                      <a:rPr lang="de-DE" sz="2400" i="1" dirty="0" smtClean="0">
                        <a:latin typeface="Cambria Math"/>
                        <a:ea typeface="F30" pitchFamily="34"/>
                        <a:cs typeface="F30" pitchFamily="34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  <a:ea typeface="F30" pitchFamily="34"/>
                        <a:cs typeface="F30" pitchFamily="34"/>
                      </a:rPr>
                      <m:t>)</m:t>
                    </m:r>
                  </m:oMath>
                </a14:m>
                <a:r>
                  <a:rPr lang="de-DE" sz="2400" dirty="0">
                    <a:ea typeface="F30" pitchFamily="34"/>
                    <a:cs typeface="F30" pitchFamily="34"/>
                  </a:rPr>
                  <a:t> eine Funktion, dann </a:t>
                </a:r>
                <a:r>
                  <a:rPr lang="de-DE" sz="2400" dirty="0" smtClean="0">
                    <a:ea typeface="F30" pitchFamily="34"/>
                    <a:cs typeface="F30" pitchFamily="34"/>
                  </a:rPr>
                  <a:t>stellt</a:t>
                </a:r>
              </a:p>
              <a:p>
                <a:pPr marL="0" lvl="0" indent="0" hangingPunct="0">
                  <a:buNone/>
                  <a:defRPr sz="2200"/>
                </a:pP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𝑐</m:t>
                    </m:r>
                    <m:r>
                      <a:rPr lang="de-DE" sz="2400" i="1" dirty="0" err="1">
                        <a:solidFill>
                          <a:srgbClr val="FF0000"/>
                        </a:solidFill>
                        <a:latin typeface="Cambria Math"/>
                        <a:ea typeface="Verdana" pitchFamily="34"/>
                        <a:cs typeface="Verdana" pitchFamily="34"/>
                      </a:rPr>
                      <m:t>·</m:t>
                    </m:r>
                    <m:r>
                      <a:rPr lang="de-DE" sz="2400" i="1" dirty="0" err="1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𝑓</m:t>
                    </m:r>
                    <m:r>
                      <a:rPr lang="de-DE" sz="2400" i="1" dirty="0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(</m:t>
                    </m:r>
                    <m:r>
                      <a:rPr lang="de-DE" sz="2400" i="1" dirty="0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lang="de-DE" sz="2400" i="1" dirty="0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)</m:t>
                    </m:r>
                  </m:oMath>
                </a14:m>
                <a:r>
                  <a:rPr lang="de-DE" sz="2400" dirty="0">
                    <a:ea typeface="F30" pitchFamily="34"/>
                    <a:cs typeface="F30" pitchFamily="34"/>
                  </a:rPr>
                  <a:t> eine </a:t>
                </a:r>
                <a:r>
                  <a:rPr lang="de-DE" sz="2400" dirty="0">
                    <a:solidFill>
                      <a:srgbClr val="FF0000"/>
                    </a:solidFill>
                    <a:ea typeface="F30" pitchFamily="34"/>
                    <a:cs typeface="F30" pitchFamily="34"/>
                  </a:rPr>
                  <a:t>Streckung</a:t>
                </a:r>
                <a:r>
                  <a:rPr lang="de-DE" sz="2400" dirty="0">
                    <a:ea typeface="F30" pitchFamily="34"/>
                    <a:cs typeface="F30" pitchFamily="34"/>
                  </a:rPr>
                  <a:t> in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ea typeface="F30" pitchFamily="34"/>
                        <a:cs typeface="F30" pitchFamily="34"/>
                      </a:rPr>
                      <m:t>𝑦</m:t>
                    </m:r>
                  </m:oMath>
                </a14:m>
                <a:r>
                  <a:rPr lang="de-DE" sz="2400" dirty="0">
                    <a:ea typeface="F30" pitchFamily="34"/>
                    <a:cs typeface="F30" pitchFamily="34"/>
                  </a:rPr>
                  <a:t>-</a:t>
                </a:r>
                <a:r>
                  <a:rPr lang="de-DE" sz="2400" dirty="0" smtClean="0">
                    <a:ea typeface="F30" pitchFamily="34"/>
                    <a:cs typeface="F30" pitchFamily="34"/>
                  </a:rPr>
                  <a:t>Richtung</a:t>
                </a:r>
              </a:p>
              <a:p>
                <a:pPr marL="0" lvl="0" indent="0" hangingPunct="0">
                  <a:buNone/>
                  <a:defRPr sz="2200"/>
                </a:pPr>
                <a:r>
                  <a:rPr lang="de-DE" sz="2400" dirty="0" smtClean="0">
                    <a:ea typeface="F30" pitchFamily="34"/>
                    <a:cs typeface="F30" pitchFamily="34"/>
                  </a:rPr>
                  <a:t>dar</a:t>
                </a:r>
                <a:r>
                  <a:rPr lang="de-DE" sz="2400" dirty="0">
                    <a:ea typeface="F30" pitchFamily="34"/>
                    <a:cs typeface="F30" pitchFamily="34"/>
                  </a:rPr>
                  <a:t>, falls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𝑐</m:t>
                    </m:r>
                    <m:r>
                      <a:rPr lang="de-DE" sz="2400" i="1" dirty="0" smtClean="0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&gt;1</m:t>
                    </m:r>
                  </m:oMath>
                </a14:m>
                <a:r>
                  <a:rPr lang="de-DE" sz="2400" dirty="0">
                    <a:ea typeface="F30" pitchFamily="34"/>
                    <a:cs typeface="F30" pitchFamily="34"/>
                  </a:rPr>
                  <a:t> bzw. um eine </a:t>
                </a:r>
                <a:endParaRPr lang="de-DE" sz="2400" dirty="0" smtClean="0">
                  <a:ea typeface="F30" pitchFamily="34"/>
                  <a:cs typeface="F30" pitchFamily="34"/>
                </a:endParaRPr>
              </a:p>
              <a:p>
                <a:pPr marL="0" lvl="0" indent="0" hangingPunct="0">
                  <a:buNone/>
                  <a:defRPr sz="2200"/>
                </a:pPr>
                <a:r>
                  <a:rPr lang="de-DE" sz="2400" dirty="0" smtClean="0">
                    <a:solidFill>
                      <a:srgbClr val="FF0000"/>
                    </a:solidFill>
                    <a:ea typeface="F30" pitchFamily="34"/>
                    <a:cs typeface="F30" pitchFamily="34"/>
                  </a:rPr>
                  <a:t>Stauchung</a:t>
                </a:r>
                <a:r>
                  <a:rPr lang="de-DE" sz="2400" dirty="0">
                    <a:ea typeface="F30" pitchFamily="34"/>
                    <a:cs typeface="F30" pitchFamily="34"/>
                  </a:rPr>
                  <a:t>, falls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0&lt;</m:t>
                    </m:r>
                    <m:r>
                      <a:rPr lang="de-DE" sz="2400" i="1" dirty="0" smtClean="0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𝑐</m:t>
                    </m:r>
                    <m:r>
                      <a:rPr lang="de-DE" sz="2400" i="1" dirty="0" smtClean="0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&lt;1</m:t>
                    </m:r>
                  </m:oMath>
                </a14:m>
                <a:r>
                  <a:rPr lang="de-DE" sz="2400" dirty="0" smtClean="0">
                    <a:ea typeface="F30" pitchFamily="34"/>
                    <a:cs typeface="F30" pitchFamily="34"/>
                  </a:rPr>
                  <a:t>.</a:t>
                </a:r>
              </a:p>
              <a:p>
                <a:pPr marL="0" lvl="0" indent="0" hangingPunct="0">
                  <a:buNone/>
                  <a:defRPr sz="2200"/>
                </a:pPr>
                <a:endParaRPr lang="de-DE" sz="800" dirty="0">
                  <a:ea typeface="F30" pitchFamily="34"/>
                  <a:cs typeface="F30" pitchFamily="34"/>
                </a:endParaRPr>
              </a:p>
              <a:p>
                <a:pPr marL="0" lvl="0" indent="0" hangingPunct="0">
                  <a:buNone/>
                  <a:defRPr sz="2200"/>
                </a:pPr>
                <a:r>
                  <a:rPr lang="de-DE" sz="2400" dirty="0">
                    <a:ea typeface="F30" pitchFamily="34"/>
                    <a:cs typeface="F30" pitchFamily="34"/>
                  </a:rPr>
                  <a:t>Für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𝑐</m:t>
                    </m:r>
                    <m:r>
                      <a:rPr lang="de-DE" sz="2400" i="1" dirty="0" smtClean="0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=−1</m:t>
                    </m:r>
                  </m:oMath>
                </a14:m>
                <a:r>
                  <a:rPr lang="de-DE" sz="2400" dirty="0">
                    <a:solidFill>
                      <a:srgbClr val="FF0000"/>
                    </a:solidFill>
                    <a:ea typeface="F30" pitchFamily="34"/>
                    <a:cs typeface="F30" pitchFamily="34"/>
                  </a:rPr>
                  <a:t> </a:t>
                </a:r>
                <a:r>
                  <a:rPr lang="de-DE" sz="2400" dirty="0">
                    <a:ea typeface="F30" pitchFamily="34"/>
                    <a:cs typeface="F30" pitchFamily="34"/>
                  </a:rPr>
                  <a:t>ergibt sich eine </a:t>
                </a:r>
                <a:endParaRPr lang="de-DE" sz="2400" dirty="0" smtClean="0">
                  <a:ea typeface="F30" pitchFamily="34"/>
                  <a:cs typeface="F30" pitchFamily="34"/>
                </a:endParaRPr>
              </a:p>
              <a:p>
                <a:pPr marL="0" lvl="0" indent="0" hangingPunct="0">
                  <a:buNone/>
                  <a:defRPr sz="2200"/>
                </a:pPr>
                <a:r>
                  <a:rPr lang="de-DE" sz="2400" dirty="0" smtClean="0">
                    <a:ea typeface="F30" pitchFamily="34"/>
                    <a:cs typeface="F30" pitchFamily="34"/>
                  </a:rPr>
                  <a:t>Spiegelung </a:t>
                </a:r>
                <a:r>
                  <a:rPr lang="de-DE" sz="2400" dirty="0">
                    <a:ea typeface="F30" pitchFamily="34"/>
                    <a:cs typeface="F30" pitchFamily="34"/>
                  </a:rPr>
                  <a:t>an der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ea typeface="F30" pitchFamily="34"/>
                        <a:cs typeface="F30" pitchFamily="34"/>
                      </a:rPr>
                      <m:t>𝑥</m:t>
                    </m:r>
                  </m:oMath>
                </a14:m>
                <a:r>
                  <a:rPr lang="de-DE" sz="2400" dirty="0">
                    <a:ea typeface="F30" pitchFamily="34"/>
                    <a:cs typeface="F30" pitchFamily="34"/>
                  </a:rPr>
                  <a:t>-Achse</a:t>
                </a:r>
                <a:r>
                  <a:rPr lang="de-DE" sz="2400" dirty="0" smtClean="0">
                    <a:ea typeface="F30" pitchFamily="34"/>
                    <a:cs typeface="F30" pitchFamily="34"/>
                  </a:rPr>
                  <a:t>.</a:t>
                </a:r>
              </a:p>
              <a:p>
                <a:pPr marL="0" lvl="0" indent="0" hangingPunct="0">
                  <a:buNone/>
                  <a:defRPr sz="2200"/>
                </a:pPr>
                <a:r>
                  <a:rPr lang="de-DE" sz="2400" dirty="0" smtClean="0">
                    <a:ea typeface="F30" pitchFamily="34"/>
                    <a:cs typeface="F30" pitchFamily="34"/>
                  </a:rPr>
                  <a:t>(Wird später noch einmal</a:t>
                </a:r>
                <a:br>
                  <a:rPr lang="de-DE" sz="2400" dirty="0" smtClean="0">
                    <a:ea typeface="F30" pitchFamily="34"/>
                    <a:cs typeface="F30" pitchFamily="34"/>
                  </a:rPr>
                </a:br>
                <a:r>
                  <a:rPr lang="de-DE" sz="2400" dirty="0" smtClean="0">
                    <a:ea typeface="F30" pitchFamily="34"/>
                    <a:cs typeface="F30" pitchFamily="34"/>
                  </a:rPr>
                  <a:t>ausführlicher gezeigt)</a:t>
                </a:r>
                <a:endParaRPr lang="de-DE" sz="2400" dirty="0">
                  <a:ea typeface="F30" pitchFamily="34"/>
                  <a:cs typeface="F30" pitchFamily="34"/>
                </a:endParaRPr>
              </a:p>
              <a:p>
                <a:pPr marL="0" indent="0">
                  <a:buNone/>
                </a:pP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Formel 1"/>
              <p:cNvSpPr txBox="1"/>
              <p:nvPr/>
            </p:nvSpPr>
            <p:spPr>
              <a:xfrm>
                <a:off x="7380312" y="1556792"/>
                <a:ext cx="1355652" cy="338554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de-DE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𝑓</m:t>
                      </m:r>
                      <m:d>
                        <m:dPr>
                          <m:ctrlPr>
                            <a:rPr kumimoji="0" lang="de-DE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de-DE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</m:d>
                      <m:r>
                        <a:rPr kumimoji="0" lang="de-DE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</m:t>
                      </m:r>
                      <m:sSup>
                        <m:sSupPr>
                          <m:ctrlPr>
                            <a:rPr kumimoji="0" lang="de-DE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de-DE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  <m:r>
                            <a:rPr kumimoji="0" lang="de-DE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de-DE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0" lang="de-DE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lbany" pitchFamily="18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" name="Formel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312" y="1556792"/>
                <a:ext cx="1355652" cy="338554"/>
              </a:xfrm>
              <a:prstGeom prst="rect">
                <a:avLst/>
              </a:prstGeom>
              <a:blipFill rotWithShape="1">
                <a:blip r:embed="rId4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Formel 2"/>
              <p:cNvSpPr txBox="1"/>
              <p:nvPr/>
            </p:nvSpPr>
            <p:spPr>
              <a:xfrm>
                <a:off x="7542084" y="2678359"/>
                <a:ext cx="1440159" cy="553357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de-DE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𝑓</m:t>
                      </m:r>
                      <m:d>
                        <m:dPr>
                          <m:ctrlPr>
                            <a:rPr kumimoji="0" lang="de-DE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de-DE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</m:d>
                      <m:r>
                        <a:rPr kumimoji="0" lang="de-DE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de-DE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de-DE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de-DE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kumimoji="0" lang="de-DE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de-DE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de-DE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0" lang="de-DE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lbany" pitchFamily="18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Formel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2084" y="2678359"/>
                <a:ext cx="1440159" cy="55335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Formel 3"/>
              <p:cNvSpPr txBox="1"/>
              <p:nvPr/>
            </p:nvSpPr>
            <p:spPr>
              <a:xfrm>
                <a:off x="5463180" y="3413488"/>
                <a:ext cx="1557092" cy="338554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de-DE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𝑓</m:t>
                      </m:r>
                      <m:d>
                        <m:dPr>
                          <m:ctrlPr>
                            <a:rPr kumimoji="0" lang="de-DE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99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de-DE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9900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</m:d>
                      <m:r>
                        <a:rPr kumimoji="0" lang="de-DE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=−</m:t>
                      </m:r>
                      <m:sSup>
                        <m:sSupPr>
                          <m:ctrlPr>
                            <a:rPr kumimoji="0" lang="de-DE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99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de-DE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9900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de-DE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9900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0" lang="de-DE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Albany" pitchFamily="18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Formel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3180" y="3413488"/>
                <a:ext cx="1557092" cy="338554"/>
              </a:xfrm>
              <a:prstGeom prst="rect">
                <a:avLst/>
              </a:prstGeom>
              <a:blipFill rotWithShape="1">
                <a:blip r:embed="rId6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Formel 1"/>
              <p:cNvSpPr txBox="1"/>
              <p:nvPr/>
            </p:nvSpPr>
            <p:spPr>
              <a:xfrm>
                <a:off x="5808635" y="1541280"/>
                <a:ext cx="1355652" cy="338554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de-DE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𝑓</m:t>
                      </m:r>
                      <m:d>
                        <m:dPr>
                          <m:ctrlPr>
                            <a:rPr kumimoji="0" lang="de-DE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de-DE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</m:d>
                      <m:r>
                        <a:rPr kumimoji="0" lang="de-DE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</m:t>
                      </m:r>
                      <m:sSup>
                        <m:sSupPr>
                          <m:ctrlPr>
                            <a:rPr kumimoji="0" lang="de-DE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de-DE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de-DE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0" lang="de-DE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lbany" pitchFamily="18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Formel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8635" y="1541280"/>
                <a:ext cx="1355652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/>
              <p:cNvSpPr/>
              <p:nvPr/>
            </p:nvSpPr>
            <p:spPr>
              <a:xfrm>
                <a:off x="6848638" y="1836930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de-DE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𝑦</m:t>
                      </m:r>
                    </m:oMath>
                  </m:oMathPara>
                </a14:m>
                <a:endParaRPr kumimoji="0" lang="de-D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" name="Rechtec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8638" y="1836930"/>
                <a:ext cx="328808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hteck 11"/>
              <p:cNvSpPr/>
              <p:nvPr/>
            </p:nvSpPr>
            <p:spPr>
              <a:xfrm>
                <a:off x="8330794" y="3337247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de-DE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de-D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" name="Rechtec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0794" y="3337247"/>
                <a:ext cx="328808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Freihandform 12"/>
          <p:cNvSpPr>
            <a:spLocks noChangeAspect="1"/>
          </p:cNvSpPr>
          <p:nvPr/>
        </p:nvSpPr>
        <p:spPr>
          <a:xfrm>
            <a:off x="7101158" y="3356992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lbany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94643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Spiegelung an der y-Achse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 hangingPunct="0">
                  <a:spcBef>
                    <a:spcPts val="0"/>
                  </a:spcBef>
                  <a:buClrTx/>
                  <a:buSzTx/>
                  <a:buNone/>
                  <a:defRPr sz="2200"/>
                </a:pPr>
                <a: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Es </a:t>
                </a:r>
                <a:r>
                  <a:rPr lang="de-DE" sz="2400" dirty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sei </a:t>
                </a: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𝑓</m:t>
                    </m:r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(</m:t>
                    </m:r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)</m:t>
                    </m:r>
                  </m:oMath>
                </a14:m>
                <a:r>
                  <a:rPr lang="de-DE" sz="2400" dirty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 eine Funktion, dann stellt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chemeClr val="tx1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𝑓</m:t>
                    </m:r>
                    <m:r>
                      <a:rPr lang="de-DE" sz="2400" i="1" dirty="0">
                        <a:solidFill>
                          <a:schemeClr val="tx1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(−</m:t>
                    </m:r>
                    <m:r>
                      <a:rPr lang="de-DE" sz="2400" i="1" dirty="0">
                        <a:solidFill>
                          <a:schemeClr val="tx1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lang="de-DE" sz="2400" i="1" dirty="0">
                        <a:solidFill>
                          <a:schemeClr val="tx1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)</m:t>
                    </m:r>
                  </m:oMath>
                </a14:m>
                <a:r>
                  <a:rPr lang="de-DE" sz="2400" dirty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 die an der </a:t>
                </a: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𝑦</m:t>
                    </m:r>
                  </m:oMath>
                </a14:m>
                <a:r>
                  <a:rPr lang="de-DE" sz="2400" dirty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-Achse gespiegelte Funktion dar</a:t>
                </a:r>
                <a: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.</a:t>
                </a:r>
              </a:p>
              <a:p>
                <a:pPr marL="0" lvl="0" indent="0" hangingPunct="0">
                  <a:spcBef>
                    <a:spcPts val="0"/>
                  </a:spcBef>
                  <a:buClrTx/>
                  <a:buSzTx/>
                  <a:buNone/>
                  <a:defRPr sz="2200"/>
                </a:pPr>
                <a:endParaRPr lang="de-DE" sz="800" dirty="0">
                  <a:solidFill>
                    <a:prstClr val="black"/>
                  </a:solidFill>
                  <a:ea typeface="F30" pitchFamily="34"/>
                  <a:cs typeface="F30" pitchFamily="34"/>
                </a:endParaRPr>
              </a:p>
              <a:p>
                <a:pPr marL="0" lvl="0" indent="0" hangingPunct="0">
                  <a:spcBef>
                    <a:spcPts val="0"/>
                  </a:spcBef>
                  <a:buClrTx/>
                  <a:buSzTx/>
                  <a:buNone/>
                  <a:defRPr sz="2200"/>
                </a:pPr>
                <a: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Will man eine Funktion an der</a:t>
                </a:r>
                <a:b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</a:b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𝑦</m:t>
                    </m:r>
                  </m:oMath>
                </a14:m>
                <a: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-Achse spiegeln, so ersetzt</a:t>
                </a:r>
                <a:b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</a:br>
                <a: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man also im Funktionsterm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𝑥</m:t>
                    </m:r>
                  </m:oMath>
                </a14:m>
                <a: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/>
                </a:r>
                <a:b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</a:br>
                <a: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einfach durch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−</m:t>
                    </m:r>
                    <m:r>
                      <a:rPr lang="de-DE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𝑥</m:t>
                    </m:r>
                  </m:oMath>
                </a14:m>
                <a: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.</a:t>
                </a:r>
              </a:p>
              <a:p>
                <a:pPr marL="0" lvl="0" indent="0" hangingPunct="0">
                  <a:spcBef>
                    <a:spcPts val="0"/>
                  </a:spcBef>
                  <a:buClrTx/>
                  <a:buSzTx/>
                  <a:buNone/>
                  <a:defRPr sz="2200"/>
                </a:pPr>
                <a:endParaRPr lang="de-DE" sz="2400" dirty="0" smtClean="0">
                  <a:solidFill>
                    <a:prstClr val="black"/>
                  </a:solidFill>
                  <a:ea typeface="F30" pitchFamily="34"/>
                  <a:cs typeface="F30" pitchFamily="34"/>
                </a:endParaRPr>
              </a:p>
              <a:p>
                <a:pPr marL="0" lvl="0" indent="0" hangingPunct="0">
                  <a:spcBef>
                    <a:spcPts val="0"/>
                  </a:spcBef>
                  <a:buClrTx/>
                  <a:buSzTx/>
                  <a:buNone/>
                  <a:defRPr sz="2200"/>
                </a:pPr>
                <a:r>
                  <a:rPr lang="de-DE" sz="2400" b="1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Beispiele:</a:t>
                </a:r>
              </a:p>
              <a:p>
                <a:pPr marL="0" lvl="0" indent="0" hangingPunct="0">
                  <a:spcBef>
                    <a:spcPts val="0"/>
                  </a:spcBef>
                  <a:buClrTx/>
                  <a:buSzTx/>
                  <a:buNone/>
                  <a:defRPr sz="2200"/>
                </a:pPr>
                <a:endParaRPr lang="de-DE" sz="800" dirty="0" smtClean="0">
                  <a:solidFill>
                    <a:prstClr val="black"/>
                  </a:solidFill>
                  <a:ea typeface="F30" pitchFamily="34"/>
                  <a:cs typeface="F30" pitchFamily="34"/>
                </a:endParaRPr>
              </a:p>
              <a:p>
                <a:pPr marL="0" lvl="0" indent="0" hangingPunct="0">
                  <a:spcBef>
                    <a:spcPts val="0"/>
                  </a:spcBef>
                  <a:buClrTx/>
                  <a:buSzTx/>
                  <a:buNone/>
                  <a:defRPr sz="2200"/>
                </a:pP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𝑓</m:t>
                    </m:r>
                    <m:r>
                      <a:rPr lang="de-DE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(</m:t>
                    </m:r>
                    <m:r>
                      <a:rPr lang="de-DE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lang="de-DE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)=</m:t>
                    </m:r>
                    <m:sSup>
                      <m:sSupPr>
                        <m:ctrlPr>
                          <a:rPr lang="de-DE" sz="24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sSupPr>
                      <m:e>
                        <m:r>
                          <a:rPr lang="de-DE" sz="24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𝑥</m:t>
                        </m:r>
                      </m:e>
                      <m:sup>
                        <m:r>
                          <a:rPr lang="de-DE" sz="24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 wird zu </a:t>
                </a:r>
                <a14:m>
                  <m:oMath xmlns:m="http://schemas.openxmlformats.org/officeDocument/2006/math">
                    <m:r>
                      <a:rPr lang="de-DE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𝑔</m:t>
                    </m:r>
                    <m:d>
                      <m:dPr>
                        <m:ctrlP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dPr>
                      <m:e>
                        <m: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𝑥</m:t>
                        </m:r>
                      </m:e>
                    </m:d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=</m:t>
                    </m:r>
                    <m:sSup>
                      <m:sSupPr>
                        <m:ctrlP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400" b="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</m:ctrlPr>
                          </m:dPr>
                          <m:e>
                            <m:r>
                              <a:rPr lang="de-DE" sz="2400" b="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  <m:t>−</m:t>
                            </m:r>
                            <m:r>
                              <a:rPr lang="de-DE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2</m:t>
                        </m:r>
                      </m:sup>
                    </m:sSup>
                    <m:r>
                      <a:rPr lang="de-DE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=</m:t>
                    </m:r>
                    <m:sSup>
                      <m:sSupPr>
                        <m:ctrlPr>
                          <a:rPr lang="de-DE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sSupPr>
                      <m:e>
                        <m:r>
                          <a:rPr lang="de-DE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𝑥</m:t>
                        </m:r>
                      </m:e>
                      <m:sup>
                        <m:r>
                          <a:rPr lang="de-DE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2</m:t>
                        </m:r>
                      </m:sup>
                    </m:sSup>
                  </m:oMath>
                </a14:m>
                <a:endParaRPr lang="de-DE" sz="2400" dirty="0" smtClean="0">
                  <a:solidFill>
                    <a:prstClr val="black"/>
                  </a:solidFill>
                  <a:ea typeface="F30" pitchFamily="34"/>
                  <a:cs typeface="F30" pitchFamily="34"/>
                </a:endParaRPr>
              </a:p>
              <a:p>
                <a:pPr marL="0" indent="0" hangingPunct="0">
                  <a:spcBef>
                    <a:spcPts val="0"/>
                  </a:spcBef>
                  <a:buClrTx/>
                  <a:buSzTx/>
                  <a:buNone/>
                  <a:defRPr sz="2200"/>
                </a:pP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𝑓</m:t>
                    </m:r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(</m:t>
                    </m:r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)=</m:t>
                    </m:r>
                    <m:sSup>
                      <m:sSupPr>
                        <m:ctrlP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400" b="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</m:ctrlPr>
                          </m:dPr>
                          <m:e>
                            <m:r>
                              <a:rPr lang="de-DE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  <m:t>𝑥</m:t>
                            </m:r>
                            <m:r>
                              <a:rPr lang="de-DE" sz="2400" b="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de-DE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3</m:t>
                        </m:r>
                      </m:sup>
                    </m:sSup>
                  </m:oMath>
                </a14:m>
                <a:r>
                  <a:rPr lang="de-DE" sz="2400" dirty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 wird zu </a:t>
                </a:r>
                <a14:m>
                  <m:oMath xmlns:m="http://schemas.openxmlformats.org/officeDocument/2006/math">
                    <m:r>
                      <a:rPr lang="de-DE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𝑔</m:t>
                    </m:r>
                    <m:d>
                      <m:dPr>
                        <m:ctrlP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dPr>
                      <m:e>
                        <m: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𝑥</m:t>
                        </m:r>
                      </m:e>
                    </m:d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=</m:t>
                    </m:r>
                    <m:sSup>
                      <m:sSupPr>
                        <m:ctrlP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</m:ctrlPr>
                          </m:dPr>
                          <m:e>
                            <m:r>
                              <a:rPr lang="de-DE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  <m:t>−</m:t>
                            </m:r>
                            <m:r>
                              <a:rPr lang="de-DE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  <m:t>𝑥</m:t>
                            </m:r>
                            <m:r>
                              <a:rPr lang="de-DE" sz="2400" b="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de-DE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3</m:t>
                        </m:r>
                      </m:sup>
                    </m:sSup>
                  </m:oMath>
                </a14:m>
                <a:endParaRPr lang="de-DE" sz="2400" dirty="0">
                  <a:solidFill>
                    <a:prstClr val="black"/>
                  </a:solidFill>
                  <a:ea typeface="F30" pitchFamily="34"/>
                  <a:cs typeface="F30" pitchFamily="34"/>
                </a:endParaRPr>
              </a:p>
              <a:p>
                <a:pPr marL="0" indent="0" hangingPunct="0">
                  <a:spcBef>
                    <a:spcPts val="0"/>
                  </a:spcBef>
                  <a:buClrTx/>
                  <a:buSzTx/>
                  <a:buNone/>
                  <a:defRPr sz="2200"/>
                </a:pP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𝑓</m:t>
                    </m:r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(</m:t>
                    </m:r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)=</m:t>
                    </m:r>
                    <m:func>
                      <m:funcPr>
                        <m:ctrlPr>
                          <a:rPr lang="de-DE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 b="0" i="0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de-DE" sz="2400" b="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</m:ctrlPr>
                          </m:dPr>
                          <m:e>
                            <m:r>
                              <a:rPr lang="de-DE" sz="2400" b="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  <m:t>−</m:t>
                            </m:r>
                            <m:r>
                              <a:rPr lang="de-DE" sz="2400" b="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  <m:t>𝑥</m:t>
                            </m:r>
                            <m:r>
                              <a:rPr lang="de-DE" sz="2400" b="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  <m:t>+1</m:t>
                            </m:r>
                          </m:e>
                        </m:d>
                      </m:e>
                    </m:func>
                  </m:oMath>
                </a14:m>
                <a:r>
                  <a:rPr lang="de-DE" sz="2400" dirty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 wird zu </a:t>
                </a:r>
                <a14:m>
                  <m:oMath xmlns:m="http://schemas.openxmlformats.org/officeDocument/2006/math">
                    <m:r>
                      <a:rPr lang="de-DE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𝑔</m:t>
                    </m:r>
                    <m:d>
                      <m:dPr>
                        <m:ctrlP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dPr>
                      <m:e>
                        <m: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𝑥</m:t>
                        </m:r>
                      </m:e>
                    </m:d>
                    <m:r>
                      <a:rPr lang="de-DE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=</m:t>
                    </m:r>
                    <m:func>
                      <m:funcPr>
                        <m:ctrlPr>
                          <a:rPr lang="de-DE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 b="0" i="0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sin</m:t>
                        </m:r>
                      </m:fName>
                      <m:e>
                        <m:r>
                          <a:rPr lang="de-DE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(</m:t>
                        </m:r>
                        <m:r>
                          <a:rPr lang="de-DE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𝑥</m:t>
                        </m:r>
                        <m:r>
                          <a:rPr lang="de-DE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+1)</m:t>
                        </m:r>
                      </m:e>
                    </m:func>
                    <m:r>
                      <a:rPr lang="de-DE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⁡</m:t>
                    </m:r>
                  </m:oMath>
                </a14:m>
                <a:endParaRPr lang="de-DE" sz="2400" dirty="0">
                  <a:solidFill>
                    <a:prstClr val="black"/>
                  </a:solidFill>
                  <a:ea typeface="F30" pitchFamily="34"/>
                  <a:cs typeface="F30" pitchFamily="34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44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uppieren 3"/>
          <p:cNvGrpSpPr/>
          <p:nvPr/>
        </p:nvGrpSpPr>
        <p:grpSpPr>
          <a:xfrm>
            <a:off x="4860032" y="2204864"/>
            <a:ext cx="4021754" cy="2544834"/>
            <a:chOff x="4870726" y="1532238"/>
            <a:chExt cx="4021754" cy="2544834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3438" y="1848222"/>
              <a:ext cx="3114675" cy="2228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Formel 1"/>
                <p:cNvSpPr txBox="1"/>
                <p:nvPr/>
              </p:nvSpPr>
              <p:spPr>
                <a:xfrm>
                  <a:off x="6948265" y="1532238"/>
                  <a:ext cx="1944215" cy="312586"/>
                </a:xfrm>
                <a:prstGeom prst="rect">
                  <a:avLst/>
                </a:prstGeom>
                <a:noFill/>
              </p:spPr>
              <p:txBody>
                <a:bodyPr vert="horz"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de-DE" sz="1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𝒇</m:t>
                        </m:r>
                        <m:d>
                          <m:dPr>
                            <m:ctrlPr>
                              <a:rPr kumimoji="0" lang="de-DE" sz="1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de-DE" sz="1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𝒙</m:t>
                            </m:r>
                          </m:e>
                        </m:d>
                        <m:r>
                          <a:rPr kumimoji="0" lang="de-DE" sz="1400" b="1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=</m:t>
                        </m:r>
                        <m:sSup>
                          <m:sSupPr>
                            <m:ctrlPr>
                              <a:rPr kumimoji="0" lang="de-DE" sz="1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kumimoji="0" lang="de-DE" sz="14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0" lang="de-DE" sz="14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𝒙</m:t>
                                </m:r>
                                <m:r>
                                  <a:rPr kumimoji="0" lang="de-DE" sz="1400" b="1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−</m:t>
                                </m:r>
                                <m:r>
                                  <a:rPr kumimoji="0" lang="de-DE" sz="14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𝟐</m:t>
                                </m:r>
                              </m:e>
                            </m:d>
                          </m:e>
                          <m:sup>
                            <m:r>
                              <a:rPr kumimoji="0" lang="de-DE" sz="1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𝟐</m:t>
                            </m:r>
                          </m:sup>
                        </m:sSup>
                        <m:r>
                          <a:rPr kumimoji="0" lang="de-DE" sz="1400" b="1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+</m:t>
                        </m:r>
                        <m:r>
                          <a:rPr kumimoji="0" lang="de-DE" sz="14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𝟏</m:t>
                        </m:r>
                      </m:oMath>
                    </m:oMathPara>
                  </a14:m>
                  <a:endParaRPr kumimoji="0" lang="de-DE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Albany" pitchFamily="18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9" name="Formel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48265" y="1532238"/>
                  <a:ext cx="1944215" cy="312586"/>
                </a:xfrm>
                <a:prstGeom prst="rect">
                  <a:avLst/>
                </a:prstGeom>
                <a:blipFill>
                  <a:blip r:embed="rId4"/>
                  <a:stretch>
                    <a:fillRect b="-9804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Formel 2"/>
                <p:cNvSpPr txBox="1"/>
                <p:nvPr/>
              </p:nvSpPr>
              <p:spPr>
                <a:xfrm>
                  <a:off x="4870726" y="1556792"/>
                  <a:ext cx="2005530" cy="312586"/>
                </a:xfrm>
                <a:prstGeom prst="rect">
                  <a:avLst/>
                </a:prstGeom>
                <a:noFill/>
              </p:spPr>
              <p:txBody>
                <a:bodyPr vert="horz"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de-DE" sz="1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𝒇</m:t>
                        </m:r>
                        <m:d>
                          <m:dPr>
                            <m:ctrlPr>
                              <a:rPr kumimoji="0" lang="de-DE" sz="1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de-DE" sz="1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𝒙</m:t>
                            </m:r>
                          </m:e>
                        </m:d>
                        <m:r>
                          <a:rPr kumimoji="0" lang="de-DE" sz="1400" b="1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=</m:t>
                        </m:r>
                        <m:sSup>
                          <m:sSupPr>
                            <m:ctrlPr>
                              <a:rPr kumimoji="0" lang="de-DE" sz="1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kumimoji="0" lang="de-DE" sz="14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0" lang="de-DE" sz="1400" b="1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−</m:t>
                                </m:r>
                                <m:r>
                                  <a:rPr kumimoji="0" lang="de-DE" sz="14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𝒙</m:t>
                                </m:r>
                                <m:r>
                                  <a:rPr kumimoji="0" lang="de-DE" sz="1400" b="1" i="0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−</m:t>
                                </m:r>
                                <m:r>
                                  <a:rPr kumimoji="0" lang="de-DE" sz="14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𝟐</m:t>
                                </m:r>
                              </m:e>
                            </m:d>
                          </m:e>
                          <m:sup>
                            <m:r>
                              <a:rPr kumimoji="0" lang="de-DE" sz="1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𝟐</m:t>
                            </m:r>
                          </m:sup>
                        </m:sSup>
                        <m:r>
                          <a:rPr kumimoji="0" lang="de-DE" sz="1400" b="1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+</m:t>
                        </m:r>
                        <m:r>
                          <a:rPr kumimoji="0" lang="de-DE" sz="14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𝟏</m:t>
                        </m:r>
                      </m:oMath>
                    </m:oMathPara>
                  </a14:m>
                  <a:endParaRPr kumimoji="0" lang="de-DE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lbany" pitchFamily="18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10" name="Formel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70726" y="1556792"/>
                  <a:ext cx="2005530" cy="312586"/>
                </a:xfrm>
                <a:prstGeom prst="rect">
                  <a:avLst/>
                </a:prstGeom>
                <a:blipFill>
                  <a:blip r:embed="rId5"/>
                  <a:stretch>
                    <a:fillRect b="-9804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Freihandform 14"/>
            <p:cNvSpPr>
              <a:spLocks noChangeAspect="1"/>
            </p:cNvSpPr>
            <p:nvPr/>
          </p:nvSpPr>
          <p:spPr>
            <a:xfrm>
              <a:off x="7380312" y="3296579"/>
              <a:ext cx="36000" cy="36000"/>
            </a:xfrm>
            <a:custGeom>
              <a:avLst/>
              <a:gdLst>
                <a:gd name="idx" fmla="cos wd2 2700000"/>
                <a:gd name="idy" fmla="sin hd2 2700000"/>
                <a:gd name="il" fmla="+- hc 0 idx"/>
                <a:gd name="ir" fmla="+- hc idx 0"/>
                <a:gd name="it" fmla="+- vc 0 idy"/>
                <a:gd name="ib" fmla="+- vc idy 0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t" r="ir" b="ib"/>
              <a:pathLst>
                <a:path>
                  <a:moveTo>
                    <a:pt x="l" y="vc"/>
                  </a:moveTo>
                  <a:arcTo wR="wd2" hR="hd2" stAng="cd2" swAng="cd4"/>
                  <a:arcTo wR="wd2" hR="hd2" stAng="3cd4" swAng="cd4"/>
                  <a:arcTo wR="wd2" hR="hd2" stAng="0" swAng="cd4"/>
                  <a:arcTo wR="wd2" hR="hd2" stAng="cd4" swAng="cd4"/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</a:ln>
          </p:spPr>
          <p:txBody>
            <a:bodyPr vert="horz" lIns="89991" tIns="44996" rIns="89991" bIns="44996" anchor="ctr" anchorCtr="1" compatLnSpc="0"/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lbany" pitchFamily="18"/>
                <a:ea typeface="Andale Sans UI" pitchFamily="2"/>
                <a:cs typeface="Tahoma" pitchFamily="2"/>
              </a:endParaRPr>
            </a:p>
          </p:txBody>
        </p:sp>
        <p:sp>
          <p:nvSpPr>
            <p:cNvPr id="16" name="Freihandform 15"/>
            <p:cNvSpPr>
              <a:spLocks noChangeAspect="1"/>
            </p:cNvSpPr>
            <p:nvPr/>
          </p:nvSpPr>
          <p:spPr>
            <a:xfrm>
              <a:off x="6228680" y="3297563"/>
              <a:ext cx="36000" cy="36000"/>
            </a:xfrm>
            <a:custGeom>
              <a:avLst/>
              <a:gdLst>
                <a:gd name="idx" fmla="cos wd2 2700000"/>
                <a:gd name="idy" fmla="sin hd2 2700000"/>
                <a:gd name="il" fmla="+- hc 0 idx"/>
                <a:gd name="ir" fmla="+- hc idx 0"/>
                <a:gd name="it" fmla="+- vc 0 idy"/>
                <a:gd name="ib" fmla="+- vc idy 0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t" r="ir" b="ib"/>
              <a:pathLst>
                <a:path>
                  <a:moveTo>
                    <a:pt x="l" y="vc"/>
                  </a:moveTo>
                  <a:arcTo wR="wd2" hR="hd2" stAng="cd2" swAng="cd4"/>
                  <a:arcTo wR="wd2" hR="hd2" stAng="3cd4" swAng="cd4"/>
                  <a:arcTo wR="wd2" hR="hd2" stAng="0" swAng="cd4"/>
                  <a:arcTo wR="wd2" hR="hd2" stAng="cd4" swAng="cd4"/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</a:ln>
          </p:spPr>
          <p:txBody>
            <a:bodyPr vert="horz" lIns="89991" tIns="44996" rIns="89991" bIns="44996" anchor="ctr" anchorCtr="1" compatLnSpc="0"/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lbany" pitchFamily="18"/>
                <a:ea typeface="Andale Sans UI" pitchFamily="2"/>
                <a:cs typeface="Tahoma" pitchFamily="2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Rechteck 20"/>
                <p:cNvSpPr/>
                <p:nvPr/>
              </p:nvSpPr>
              <p:spPr>
                <a:xfrm>
                  <a:off x="6691464" y="1611044"/>
                  <a:ext cx="32880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de-DE" sz="1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𝑦</m:t>
                        </m:r>
                      </m:oMath>
                    </m:oMathPara>
                  </a14:m>
                  <a:endParaRPr kumimoji="0" lang="de-DE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1" name="Rechteck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91464" y="1611044"/>
                  <a:ext cx="328808" cy="307777"/>
                </a:xfrm>
                <a:prstGeom prst="rect">
                  <a:avLst/>
                </a:prstGeom>
                <a:blipFill>
                  <a:blip r:embed="rId6"/>
                  <a:stretch>
                    <a:fillRect b="-2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Rechteck 21"/>
                <p:cNvSpPr/>
                <p:nvPr/>
              </p:nvSpPr>
              <p:spPr>
                <a:xfrm>
                  <a:off x="8043746" y="3257366"/>
                  <a:ext cx="32880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de-DE" sz="1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𝑥</m:t>
                        </m:r>
                      </m:oMath>
                    </m:oMathPara>
                  </a14:m>
                  <a:endParaRPr kumimoji="0" lang="de-DE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2" name="Rechteck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43746" y="3257366"/>
                  <a:ext cx="328808" cy="30777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17585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Spiegelung an der x-Achse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Inhaltsplatzhalter 5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 hangingPunct="0">
                  <a:spcBef>
                    <a:spcPts val="0"/>
                  </a:spcBef>
                  <a:buClrTx/>
                  <a:buSzTx/>
                  <a:buNone/>
                  <a:defRPr sz="2200"/>
                </a:pPr>
                <a: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Eine Funktion </a:t>
                </a: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𝑓</m:t>
                    </m:r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(</m:t>
                    </m:r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)</m:t>
                    </m:r>
                  </m:oMath>
                </a14:m>
                <a:r>
                  <a:rPr lang="de-DE" sz="2400" dirty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 </a:t>
                </a:r>
                <a: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wird durch </a:t>
                </a:r>
                <a:b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</a:br>
                <a: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Multiplikation mit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−1</m:t>
                    </m:r>
                  </m:oMath>
                </a14:m>
                <a: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 an der </a:t>
                </a:r>
              </a:p>
              <a:p>
                <a:pPr marL="0" lvl="0" indent="0" hangingPunct="0">
                  <a:spcBef>
                    <a:spcPts val="0"/>
                  </a:spcBef>
                  <a:buClrTx/>
                  <a:buSzTx/>
                  <a:buNone/>
                  <a:defRPr sz="2200"/>
                </a:pP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𝑥</m:t>
                    </m:r>
                  </m:oMath>
                </a14:m>
                <a: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-Achse gespiegelt.</a:t>
                </a:r>
              </a:p>
              <a:p>
                <a:pPr marL="0" lvl="0" indent="0" hangingPunct="0">
                  <a:spcBef>
                    <a:spcPts val="0"/>
                  </a:spcBef>
                  <a:buClrTx/>
                  <a:buSzTx/>
                  <a:buNone/>
                  <a:defRPr sz="2200"/>
                </a:pPr>
                <a: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/>
                </a:r>
                <a:b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</a:b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  <a:ea typeface="F30" pitchFamily="34"/>
                        <a:cs typeface="F30" pitchFamily="34"/>
                      </a:rPr>
                      <m:t>𝑓</m:t>
                    </m:r>
                    <m:r>
                      <a:rPr lang="de-DE" sz="2400" i="1" dirty="0">
                        <a:latin typeface="Cambria Math"/>
                        <a:ea typeface="F30" pitchFamily="34"/>
                        <a:cs typeface="F30" pitchFamily="34"/>
                      </a:rPr>
                      <m:t>(</m:t>
                    </m:r>
                    <m:r>
                      <a:rPr lang="de-DE" sz="2400" i="1" dirty="0">
                        <a:latin typeface="Cambria Math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lang="de-DE" sz="2400" i="1" dirty="0">
                        <a:latin typeface="Cambria Math"/>
                        <a:ea typeface="F30" pitchFamily="34"/>
                        <a:cs typeface="F30" pitchFamily="34"/>
                      </a:rPr>
                      <m:t>)</m:t>
                    </m:r>
                  </m:oMath>
                </a14:m>
                <a:r>
                  <a:rPr lang="de-DE" sz="2400" dirty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 </a:t>
                </a:r>
                <a: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wird somit zu </a:t>
                </a:r>
                <a14:m>
                  <m:oMath xmlns:m="http://schemas.openxmlformats.org/officeDocument/2006/math">
                    <m:r>
                      <a:rPr lang="de-DE" sz="2400" b="0" i="0" dirty="0" smtClean="0"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−</m:t>
                    </m:r>
                    <m:r>
                      <a:rPr lang="de-DE" sz="2400" i="1" dirty="0">
                        <a:latin typeface="Cambria Math"/>
                        <a:ea typeface="F30" pitchFamily="34"/>
                        <a:cs typeface="F30" pitchFamily="34"/>
                      </a:rPr>
                      <m:t>𝑓</m:t>
                    </m:r>
                    <m:r>
                      <a:rPr lang="de-DE" sz="2400" i="1" dirty="0">
                        <a:latin typeface="Cambria Math"/>
                        <a:ea typeface="F30" pitchFamily="34"/>
                        <a:cs typeface="F30" pitchFamily="34"/>
                      </a:rPr>
                      <m:t>(</m:t>
                    </m:r>
                    <m:r>
                      <a:rPr lang="de-DE" sz="2400" i="1" dirty="0">
                        <a:latin typeface="Cambria Math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lang="de-DE" sz="2400" i="1" dirty="0">
                        <a:latin typeface="Cambria Math"/>
                        <a:ea typeface="F30" pitchFamily="34"/>
                        <a:cs typeface="F30" pitchFamily="34"/>
                      </a:rPr>
                      <m:t>)</m:t>
                    </m:r>
                  </m:oMath>
                </a14:m>
                <a: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.</a:t>
                </a:r>
              </a:p>
              <a:p>
                <a:pPr marL="0" lvl="0" indent="0" hangingPunct="0">
                  <a:spcBef>
                    <a:spcPts val="0"/>
                  </a:spcBef>
                  <a:buClrTx/>
                  <a:buSzTx/>
                  <a:buNone/>
                  <a:defRPr sz="2200"/>
                </a:pPr>
                <a:endParaRPr lang="de-DE" sz="2400" dirty="0" smtClean="0">
                  <a:solidFill>
                    <a:prstClr val="black"/>
                  </a:solidFill>
                  <a:ea typeface="F30" pitchFamily="34"/>
                  <a:cs typeface="F30" pitchFamily="34"/>
                </a:endParaRPr>
              </a:p>
              <a:p>
                <a:pPr marL="0" lvl="0" indent="0" hangingPunct="0">
                  <a:spcBef>
                    <a:spcPts val="0"/>
                  </a:spcBef>
                  <a:buClrTx/>
                  <a:buSzTx/>
                  <a:buNone/>
                  <a:defRPr sz="2200"/>
                </a:pPr>
                <a:endParaRPr lang="de-DE" sz="2400" dirty="0">
                  <a:solidFill>
                    <a:prstClr val="black"/>
                  </a:solidFill>
                  <a:ea typeface="F30" pitchFamily="34"/>
                  <a:cs typeface="F30" pitchFamily="34"/>
                </a:endParaRPr>
              </a:p>
              <a:p>
                <a:pPr marL="0" lvl="0" indent="0" hangingPunct="0">
                  <a:spcBef>
                    <a:spcPts val="0"/>
                  </a:spcBef>
                  <a:buClrTx/>
                  <a:buSzTx/>
                  <a:buNone/>
                  <a:defRPr sz="2200"/>
                </a:pPr>
                <a:r>
                  <a:rPr lang="de-DE" sz="2400" b="1" dirty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Beispiele:</a:t>
                </a:r>
              </a:p>
              <a:p>
                <a:pPr marL="0" lvl="0" indent="0" hangingPunct="0">
                  <a:spcBef>
                    <a:spcPts val="0"/>
                  </a:spcBef>
                  <a:buClrTx/>
                  <a:buSzTx/>
                  <a:buNone/>
                  <a:defRPr sz="2200"/>
                </a:pPr>
                <a:endParaRPr lang="de-DE" sz="800" dirty="0">
                  <a:solidFill>
                    <a:prstClr val="black"/>
                  </a:solidFill>
                  <a:ea typeface="F30" pitchFamily="34"/>
                  <a:cs typeface="F30" pitchFamily="34"/>
                </a:endParaRPr>
              </a:p>
              <a:p>
                <a:pPr marL="0" lvl="0" indent="0" hangingPunct="0">
                  <a:spcBef>
                    <a:spcPts val="0"/>
                  </a:spcBef>
                  <a:buClrTx/>
                  <a:buSzTx/>
                  <a:buNone/>
                  <a:defRPr sz="2200"/>
                </a:pP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𝑓</m:t>
                    </m:r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(</m:t>
                    </m:r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)=</m:t>
                    </m:r>
                    <m:sSup>
                      <m:sSupPr>
                        <m:ctrlPr>
                          <a:rPr lang="de-DE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sSupPr>
                      <m:e>
                        <m:r>
                          <a:rPr lang="de-DE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𝑒</m:t>
                        </m:r>
                      </m:e>
                      <m:sup>
                        <m:r>
                          <a:rPr lang="de-DE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de-DE" sz="2400" dirty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 wird zu </a:t>
                </a: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𝑔</m:t>
                    </m:r>
                    <m:d>
                      <m:dPr>
                        <m:ctrlP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dPr>
                      <m:e>
                        <m: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𝑥</m:t>
                        </m:r>
                      </m:e>
                    </m:d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=</m:t>
                    </m:r>
                    <m:r>
                      <a:rPr lang="de-DE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−</m:t>
                    </m:r>
                    <m:sSup>
                      <m:sSupPr>
                        <m:ctrlPr>
                          <a:rPr lang="de-DE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sSupPr>
                      <m:e>
                        <m:r>
                          <a:rPr lang="de-DE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𝑒</m:t>
                        </m:r>
                      </m:e>
                      <m:sup>
                        <m:r>
                          <a:rPr lang="de-DE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𝑥</m:t>
                        </m:r>
                      </m:sup>
                    </m:sSup>
                  </m:oMath>
                </a14:m>
                <a:endParaRPr lang="de-DE" sz="2400" dirty="0">
                  <a:solidFill>
                    <a:prstClr val="black"/>
                  </a:solidFill>
                  <a:ea typeface="F30" pitchFamily="34"/>
                  <a:cs typeface="F30" pitchFamily="34"/>
                </a:endParaRPr>
              </a:p>
              <a:p>
                <a:pPr marL="0" indent="0" hangingPunct="0">
                  <a:spcBef>
                    <a:spcPts val="0"/>
                  </a:spcBef>
                  <a:buClrTx/>
                  <a:buSzTx/>
                  <a:buNone/>
                  <a:defRPr sz="2200"/>
                </a:pP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𝑓</m:t>
                    </m:r>
                    <m:d>
                      <m:dPr>
                        <m:ctrlP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dPr>
                      <m:e>
                        <m: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𝑥</m:t>
                        </m:r>
                      </m:e>
                    </m:d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=</m:t>
                    </m:r>
                    <m:sSup>
                      <m:sSupPr>
                        <m:ctrlPr>
                          <a:rPr lang="de-DE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sSupPr>
                      <m:e>
                        <m:r>
                          <a:rPr lang="de-DE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𝑥</m:t>
                        </m:r>
                      </m:e>
                      <m:sup>
                        <m:r>
                          <a:rPr lang="de-DE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2</m:t>
                        </m:r>
                      </m:sup>
                    </m:sSup>
                    <m:r>
                      <a:rPr lang="de-DE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+2</m:t>
                    </m:r>
                    <m:r>
                      <a:rPr lang="de-DE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lang="de-DE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−1</m:t>
                    </m:r>
                  </m:oMath>
                </a14:m>
                <a:r>
                  <a:rPr lang="de-DE" sz="2400" dirty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 wird zu </a:t>
                </a: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𝑔</m:t>
                    </m:r>
                    <m:d>
                      <m:dPr>
                        <m:ctrlP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dPr>
                      <m:e>
                        <m: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𝑥</m:t>
                        </m:r>
                      </m:e>
                    </m:d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=</m:t>
                    </m:r>
                    <m:r>
                      <a:rPr lang="de-DE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−</m:t>
                    </m:r>
                    <m:sSup>
                      <m:sSupPr>
                        <m:ctrlPr>
                          <a:rPr lang="de-DE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sSupPr>
                      <m:e>
                        <m:r>
                          <a:rPr lang="de-DE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𝑥</m:t>
                        </m:r>
                      </m:e>
                      <m:sup>
                        <m:r>
                          <a:rPr lang="de-DE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2</m:t>
                        </m:r>
                      </m:sup>
                    </m:sSup>
                    <m:r>
                      <a:rPr lang="de-DE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−2</m:t>
                    </m:r>
                    <m:r>
                      <a:rPr lang="de-DE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lang="de-DE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+1</m:t>
                    </m:r>
                  </m:oMath>
                </a14:m>
                <a:endParaRPr lang="de-DE" sz="2400" dirty="0">
                  <a:solidFill>
                    <a:prstClr val="black"/>
                  </a:solidFill>
                  <a:ea typeface="F30" pitchFamily="34"/>
                  <a:cs typeface="F30" pitchFamily="34"/>
                </a:endParaRPr>
              </a:p>
              <a:p>
                <a:pPr marL="0" indent="0" hangingPunct="0">
                  <a:spcBef>
                    <a:spcPts val="0"/>
                  </a:spcBef>
                  <a:buClrTx/>
                  <a:buSzTx/>
                  <a:buNone/>
                  <a:defRPr sz="2200"/>
                </a:pP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𝑓</m:t>
                    </m:r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(</m:t>
                    </m:r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)=</m:t>
                    </m:r>
                    <m:func>
                      <m:funcPr>
                        <m:ctrlP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de-DE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</m:ctrlPr>
                          </m:dPr>
                          <m:e>
                            <m:r>
                              <a:rPr lang="de-DE" sz="2400" b="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  <m:t>−</m:t>
                            </m:r>
                            <m:r>
                              <a:rPr lang="de-DE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  <m:t>𝑥</m:t>
                            </m:r>
                            <m:r>
                              <a:rPr lang="de-DE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  <m:t>+1</m:t>
                            </m:r>
                          </m:e>
                        </m:d>
                      </m:e>
                    </m:func>
                  </m:oMath>
                </a14:m>
                <a:r>
                  <a:rPr lang="de-DE" sz="2400" dirty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 wird zu </a:t>
                </a: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𝑔</m:t>
                    </m:r>
                    <m:d>
                      <m:dPr>
                        <m:ctrlP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dPr>
                      <m:e>
                        <m: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𝑥</m:t>
                        </m:r>
                      </m:e>
                    </m:d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=</m:t>
                    </m:r>
                    <m:r>
                      <a:rPr lang="de-DE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−</m:t>
                    </m:r>
                    <m:func>
                      <m:funcPr>
                        <m:ctrlP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sin</m:t>
                        </m:r>
                      </m:fName>
                      <m:e>
                        <m: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(</m:t>
                        </m:r>
                        <m:r>
                          <a:rPr lang="de-DE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−</m:t>
                        </m:r>
                        <m: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𝑥</m:t>
                        </m:r>
                        <m:r>
                          <a:rPr lang="de-DE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+</m:t>
                        </m:r>
                        <m: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1)</m:t>
                        </m:r>
                      </m:e>
                    </m:func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⁡</m:t>
                    </m:r>
                  </m:oMath>
                </a14:m>
                <a:endParaRPr lang="de-DE" sz="2400" dirty="0"/>
              </a:p>
            </p:txBody>
          </p:sp>
        </mc:Choice>
        <mc:Fallback xmlns="">
          <p:sp>
            <p:nvSpPr>
              <p:cNvPr id="6" name="Inhaltsplatzhalt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uppieren 17"/>
          <p:cNvGrpSpPr/>
          <p:nvPr/>
        </p:nvGrpSpPr>
        <p:grpSpPr>
          <a:xfrm>
            <a:off x="5508104" y="1635798"/>
            <a:ext cx="3223407" cy="3179685"/>
            <a:chOff x="5508104" y="1635798"/>
            <a:chExt cx="3223407" cy="3179685"/>
          </a:xfrm>
        </p:grpSpPr>
        <p:grpSp>
          <p:nvGrpSpPr>
            <p:cNvPr id="17" name="Gruppieren 16"/>
            <p:cNvGrpSpPr/>
            <p:nvPr/>
          </p:nvGrpSpPr>
          <p:grpSpPr>
            <a:xfrm>
              <a:off x="5508104" y="1700808"/>
              <a:ext cx="3223407" cy="3114675"/>
              <a:chOff x="5753162" y="1844824"/>
              <a:chExt cx="3223407" cy="3114675"/>
            </a:xfrm>
          </p:grpSpPr>
          <p:pic>
            <p:nvPicPr>
              <p:cNvPr id="27" name="Inhaltsplatzhalter 4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53162" y="1844824"/>
                <a:ext cx="3114675" cy="3114675"/>
              </a:xfrm>
              <a:prstGeom prst="rect">
                <a:avLst/>
              </a:prstGeom>
            </p:spPr>
          </p:pic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Formel 1"/>
                  <p:cNvSpPr txBox="1"/>
                  <p:nvPr/>
                </p:nvSpPr>
                <p:spPr>
                  <a:xfrm>
                    <a:off x="7620917" y="3520916"/>
                    <a:ext cx="1355652" cy="338554"/>
                  </a:xfrm>
                  <a:prstGeom prst="rect">
                    <a:avLst/>
                  </a:prstGeom>
                  <a:noFill/>
                </p:spPr>
                <p:txBody>
                  <a:bodyPr vert="horz" wrap="squar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kumimoji="0" lang="de-DE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𝑓</m:t>
                          </m:r>
                          <m:d>
                            <m:dPr>
                              <m:ctrlPr>
                                <a:rPr kumimoji="0" lang="de-DE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de-DE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+mn-cs"/>
                                </a:rPr>
                                <m:t>𝑥</m:t>
                              </m:r>
                            </m:e>
                          </m:d>
                          <m:r>
                            <a:rPr kumimoji="0" lang="de-DE" sz="16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=</m:t>
                          </m:r>
                          <m:sSup>
                            <m:sSupPr>
                              <m:ctrlPr>
                                <a:rPr kumimoji="0" lang="de-DE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de-DE" sz="16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</m:t>
                              </m:r>
                              <m:r>
                                <a:rPr kumimoji="0" lang="de-DE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+mn-cs"/>
                                </a:rPr>
                                <m:t>𝑥</m:t>
                              </m:r>
                            </m:e>
                            <m:sup>
                              <m:r>
                                <a:rPr kumimoji="0" lang="de-DE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+mn-cs"/>
                                </a:rPr>
                                <m:t>2</m:t>
                              </m:r>
                            </m:sup>
                          </m:sSup>
                        </m:oMath>
                      </m:oMathPara>
                    </a14:m>
                    <a:endParaRPr kumimoji="0" lang="de-DE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Albany" pitchFamily="18"/>
                      <a:ea typeface="+mn-ea"/>
                      <a:cs typeface="+mn-cs"/>
                    </a:endParaRPr>
                  </a:p>
                </p:txBody>
              </p:sp>
            </mc:Choice>
            <mc:Fallback xmlns="">
              <p:sp>
                <p:nvSpPr>
                  <p:cNvPr id="25" name="Formel 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620917" y="3520916"/>
                    <a:ext cx="1355652" cy="338554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2727"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Formel 1"/>
                  <p:cNvSpPr txBox="1"/>
                  <p:nvPr/>
                </p:nvSpPr>
                <p:spPr>
                  <a:xfrm>
                    <a:off x="7686675" y="2492896"/>
                    <a:ext cx="1224136" cy="338554"/>
                  </a:xfrm>
                  <a:prstGeom prst="rect">
                    <a:avLst/>
                  </a:prstGeom>
                  <a:noFill/>
                </p:spPr>
                <p:txBody>
                  <a:bodyPr vert="horz" wrap="squar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kumimoji="0" lang="de-DE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𝑓</m:t>
                          </m:r>
                          <m:d>
                            <m:dPr>
                              <m:ctrlPr>
                                <a:rPr kumimoji="0" lang="de-DE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FF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de-DE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FF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+mn-cs"/>
                                </a:rPr>
                                <m:t>𝑥</m:t>
                              </m:r>
                            </m:e>
                          </m:d>
                          <m:r>
                            <a:rPr kumimoji="0" lang="de-DE" sz="16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=</m:t>
                          </m:r>
                          <m:sSup>
                            <m:sSupPr>
                              <m:ctrlPr>
                                <a:rPr kumimoji="0" lang="de-DE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FF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de-DE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FF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+mn-cs"/>
                                </a:rPr>
                                <m:t>𝑥</m:t>
                              </m:r>
                            </m:e>
                            <m:sup>
                              <m:r>
                                <a:rPr kumimoji="0" lang="de-DE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FF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+mn-cs"/>
                                </a:rPr>
                                <m:t>2</m:t>
                              </m:r>
                            </m:sup>
                          </m:sSup>
                        </m:oMath>
                      </m:oMathPara>
                    </a14:m>
                    <a:endParaRPr kumimoji="0" lang="de-DE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uLnTx/>
                      <a:uFillTx/>
                      <a:latin typeface="Albany" pitchFamily="18"/>
                      <a:ea typeface="+mn-ea"/>
                      <a:cs typeface="+mn-cs"/>
                    </a:endParaRPr>
                  </a:p>
                </p:txBody>
              </p:sp>
            </mc:Choice>
            <mc:Fallback xmlns="">
              <p:sp>
                <p:nvSpPr>
                  <p:cNvPr id="26" name="Formel 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686675" y="2492896"/>
                    <a:ext cx="1224136" cy="338554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b="-10714"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Rechteck 28"/>
                <p:cNvSpPr/>
                <p:nvPr/>
              </p:nvSpPr>
              <p:spPr>
                <a:xfrm>
                  <a:off x="6867203" y="1635798"/>
                  <a:ext cx="32880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de-DE" sz="1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𝑦</m:t>
                        </m:r>
                      </m:oMath>
                    </m:oMathPara>
                  </a14:m>
                  <a:endParaRPr kumimoji="0" lang="de-DE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9" name="Rechteck 2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67203" y="1635798"/>
                  <a:ext cx="328808" cy="30777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Rechteck 29"/>
                <p:cNvSpPr/>
                <p:nvPr/>
              </p:nvSpPr>
              <p:spPr>
                <a:xfrm>
                  <a:off x="8353524" y="2887093"/>
                  <a:ext cx="32880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de-DE" sz="1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𝑥</m:t>
                        </m:r>
                      </m:oMath>
                    </m:oMathPara>
                  </a14:m>
                  <a:endParaRPr kumimoji="0" lang="de-DE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0" name="Rechteck 2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53524" y="2887093"/>
                  <a:ext cx="328808" cy="30777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82346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Punktspiegelungen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 hangingPunct="0">
                  <a:spcBef>
                    <a:spcPts val="0"/>
                  </a:spcBef>
                  <a:buClrTx/>
                  <a:buSzTx/>
                  <a:buNone/>
                  <a:defRPr sz="2200"/>
                </a:pPr>
                <a: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Eine </a:t>
                </a:r>
                <a:r>
                  <a:rPr lang="de-DE" sz="2400" dirty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Punktspiegelung entsteht aus einer </a:t>
                </a:r>
                <a: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/>
                </a:r>
                <a:b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</a:br>
                <a: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Spiegelung </a:t>
                </a:r>
                <a:r>
                  <a:rPr lang="de-DE" sz="2400" dirty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an der </a:t>
                </a: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𝑥</m:t>
                    </m:r>
                  </m:oMath>
                </a14:m>
                <a:r>
                  <a:rPr lang="de-DE" sz="2400" dirty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-Achse gefolgt von </a:t>
                </a:r>
                <a: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/>
                </a:r>
                <a:b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</a:br>
                <a: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einer </a:t>
                </a:r>
                <a:r>
                  <a:rPr lang="de-DE" sz="2400" dirty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Spiegelung an der </a:t>
                </a: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𝑦</m:t>
                    </m:r>
                  </m:oMath>
                </a14:m>
                <a:r>
                  <a:rPr lang="de-DE" sz="2400" dirty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-</a:t>
                </a:r>
                <a: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Achse.</a:t>
                </a:r>
              </a:p>
              <a:p>
                <a:pPr marL="0" lvl="0" indent="0" hangingPunct="0">
                  <a:spcBef>
                    <a:spcPts val="0"/>
                  </a:spcBef>
                  <a:buClrTx/>
                  <a:buSzTx/>
                  <a:buNone/>
                  <a:defRPr sz="2200"/>
                </a:pPr>
                <a: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Aus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𝑓</m:t>
                    </m:r>
                    <m:d>
                      <m:dPr>
                        <m:ctrlPr>
                          <a:rPr lang="de-DE" sz="24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 wird somit 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chemeClr val="tx1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−</m:t>
                    </m:r>
                    <m:r>
                      <a:rPr lang="de-DE" sz="2400" i="1" dirty="0" smtClean="0">
                        <a:solidFill>
                          <a:schemeClr val="tx1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𝑓</m:t>
                    </m:r>
                    <m:r>
                      <a:rPr lang="de-DE" sz="2400" i="1" dirty="0" smtClean="0">
                        <a:solidFill>
                          <a:schemeClr val="tx1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(−</m:t>
                    </m:r>
                    <m:r>
                      <a:rPr lang="de-DE" sz="2400" i="1" dirty="0" smtClean="0">
                        <a:solidFill>
                          <a:schemeClr val="tx1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lang="de-DE" sz="2400" i="1" dirty="0" smtClean="0">
                        <a:solidFill>
                          <a:schemeClr val="tx1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)</m:t>
                    </m:r>
                  </m:oMath>
                </a14:m>
                <a: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.</a:t>
                </a:r>
              </a:p>
              <a:p>
                <a:pPr marL="0" lvl="0" indent="0" hangingPunct="0">
                  <a:spcBef>
                    <a:spcPts val="0"/>
                  </a:spcBef>
                  <a:buClrTx/>
                  <a:buSzTx/>
                  <a:buNone/>
                  <a:defRPr sz="2200"/>
                </a:pPr>
                <a:endParaRPr lang="de-DE" sz="800" dirty="0" smtClean="0">
                  <a:solidFill>
                    <a:prstClr val="black"/>
                  </a:solidFill>
                  <a:ea typeface="F30" pitchFamily="34"/>
                  <a:cs typeface="F30" pitchFamily="34"/>
                </a:endParaRPr>
              </a:p>
              <a:p>
                <a:pPr marL="0" lvl="0" indent="0" hangingPunct="0">
                  <a:spcBef>
                    <a:spcPts val="0"/>
                  </a:spcBef>
                  <a:buClrTx/>
                  <a:buSzTx/>
                  <a:buNone/>
                  <a:defRPr sz="2200"/>
                </a:pPr>
                <a:r>
                  <a:rPr lang="de-DE" sz="2400" b="1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Erkenntnis: </a:t>
                </a:r>
                <a:br>
                  <a:rPr lang="de-DE" sz="2400" b="1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</a:br>
                <a: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Eine Punktspiegelung ist eine Drehung </a:t>
                </a:r>
                <a:b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</a:br>
                <a: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am </a:t>
                </a:r>
                <a:r>
                  <a:rPr lang="de-DE" sz="2400" dirty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Ursprung um </a:t>
                </a: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180</m:t>
                    </m:r>
                  </m:oMath>
                </a14:m>
                <a:r>
                  <a:rPr lang="de-DE" sz="2400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°.</a:t>
                </a:r>
              </a:p>
              <a:p>
                <a:pPr marL="0" lvl="0" indent="0" hangingPunct="0">
                  <a:spcBef>
                    <a:spcPts val="0"/>
                  </a:spcBef>
                  <a:buClrTx/>
                  <a:buSzTx/>
                  <a:buNone/>
                  <a:defRPr sz="2200"/>
                </a:pPr>
                <a:endParaRPr lang="de-DE" sz="800" dirty="0" smtClean="0">
                  <a:solidFill>
                    <a:prstClr val="black"/>
                  </a:solidFill>
                  <a:ea typeface="F30" pitchFamily="34"/>
                  <a:cs typeface="F30" pitchFamily="34"/>
                </a:endParaRPr>
              </a:p>
              <a:p>
                <a:pPr marL="0" lvl="0" indent="0" hangingPunct="0">
                  <a:spcBef>
                    <a:spcPts val="0"/>
                  </a:spcBef>
                  <a:buClrTx/>
                  <a:buSzTx/>
                  <a:buNone/>
                  <a:defRPr sz="2200"/>
                </a:pPr>
                <a:r>
                  <a:rPr lang="de-DE" sz="2400" b="1" dirty="0" smtClean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Beispiele:</a:t>
                </a:r>
                <a:endParaRPr lang="de-DE" sz="2400" b="1" dirty="0">
                  <a:solidFill>
                    <a:prstClr val="black"/>
                  </a:solidFill>
                  <a:ea typeface="F30" pitchFamily="34"/>
                  <a:cs typeface="F30" pitchFamily="34"/>
                </a:endParaRPr>
              </a:p>
              <a:p>
                <a:pPr marL="0" lvl="0" indent="0" hangingPunct="0">
                  <a:spcBef>
                    <a:spcPts val="0"/>
                  </a:spcBef>
                  <a:buClrTx/>
                  <a:buSzTx/>
                  <a:buNone/>
                  <a:defRPr sz="2200"/>
                </a:pP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𝑓</m:t>
                    </m:r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(</m:t>
                    </m:r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)=</m:t>
                    </m:r>
                    <m:sSup>
                      <m:sSupPr>
                        <m:ctrlP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sSupPr>
                      <m:e>
                        <m: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𝑥</m:t>
                        </m:r>
                      </m:e>
                      <m:sup>
                        <m: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sz="2400" dirty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 wird zu </a:t>
                </a: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𝑔</m:t>
                    </m:r>
                    <m:d>
                      <m:dPr>
                        <m:ctrlP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dPr>
                      <m:e>
                        <m: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𝑥</m:t>
                        </m:r>
                      </m:e>
                    </m:d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=</m:t>
                    </m:r>
                    <m:r>
                      <a:rPr lang="de-DE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−</m:t>
                    </m:r>
                    <m:sSup>
                      <m:sSupPr>
                        <m:ctrlP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</m:ctrlPr>
                          </m:dPr>
                          <m:e>
                            <m:r>
                              <a:rPr lang="de-DE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  <m:t>−</m:t>
                            </m:r>
                            <m:r>
                              <a:rPr lang="de-DE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2</m:t>
                        </m:r>
                      </m:sup>
                    </m:sSup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=</m:t>
                    </m:r>
                    <m:r>
                      <a:rPr lang="de-DE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−</m:t>
                    </m:r>
                    <m:sSup>
                      <m:sSupPr>
                        <m:ctrlP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sSupPr>
                      <m:e>
                        <m: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𝑥</m:t>
                        </m:r>
                      </m:e>
                      <m:sup>
                        <m: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2</m:t>
                        </m:r>
                      </m:sup>
                    </m:sSup>
                  </m:oMath>
                </a14:m>
                <a:endParaRPr lang="de-DE" sz="2400" dirty="0">
                  <a:solidFill>
                    <a:prstClr val="black"/>
                  </a:solidFill>
                  <a:ea typeface="F30" pitchFamily="34"/>
                  <a:cs typeface="F30" pitchFamily="34"/>
                </a:endParaRPr>
              </a:p>
              <a:p>
                <a:pPr marL="0" indent="0" hangingPunct="0">
                  <a:spcBef>
                    <a:spcPts val="0"/>
                  </a:spcBef>
                  <a:buClrTx/>
                  <a:buSzTx/>
                  <a:buNone/>
                  <a:defRPr sz="2200"/>
                </a:pP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𝑓</m:t>
                    </m:r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(</m:t>
                    </m:r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)=</m:t>
                    </m:r>
                    <m:sSup>
                      <m:sSupPr>
                        <m:ctrlP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</m:ctrlPr>
                          </m:dPr>
                          <m:e>
                            <m:r>
                              <a:rPr lang="de-DE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  <m:t>𝑥</m:t>
                            </m:r>
                            <m:r>
                              <a:rPr lang="de-DE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3</m:t>
                        </m:r>
                      </m:sup>
                    </m:sSup>
                  </m:oMath>
                </a14:m>
                <a:r>
                  <a:rPr lang="de-DE" sz="2400" dirty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 wird zu </a:t>
                </a: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𝑔</m:t>
                    </m:r>
                    <m:d>
                      <m:dPr>
                        <m:ctrlP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dPr>
                      <m:e>
                        <m: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𝑥</m:t>
                        </m:r>
                      </m:e>
                    </m:d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=</m:t>
                    </m:r>
                    <m:r>
                      <a:rPr lang="de-DE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−</m:t>
                    </m:r>
                    <m:sSup>
                      <m:sSupPr>
                        <m:ctrlP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</m:ctrlPr>
                          </m:dPr>
                          <m:e>
                            <m:r>
                              <a:rPr lang="de-DE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  <m:t>−</m:t>
                            </m:r>
                            <m:r>
                              <a:rPr lang="de-DE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  <m:t>𝑥</m:t>
                            </m:r>
                            <m:r>
                              <a:rPr lang="de-DE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3</m:t>
                        </m:r>
                      </m:sup>
                    </m:sSup>
                    <m:r>
                      <a:rPr lang="de-DE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=</m:t>
                    </m:r>
                    <m:sSup>
                      <m:sSupPr>
                        <m:ctrlP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</m:ctrlPr>
                          </m:dPr>
                          <m:e>
                            <m:r>
                              <a:rPr lang="de-DE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  <m:t>𝑥</m:t>
                            </m:r>
                            <m:r>
                              <a:rPr lang="de-DE" sz="2400" b="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  <m:t>+</m:t>
                            </m:r>
                            <m:r>
                              <a:rPr lang="de-DE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  <m:t>2</m:t>
                            </m:r>
                          </m:e>
                        </m:d>
                      </m:e>
                      <m:sup>
                        <m: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3</m:t>
                        </m:r>
                      </m:sup>
                    </m:sSup>
                  </m:oMath>
                </a14:m>
                <a:endParaRPr lang="de-DE" sz="2400" dirty="0">
                  <a:solidFill>
                    <a:prstClr val="black"/>
                  </a:solidFill>
                  <a:ea typeface="F30" pitchFamily="34"/>
                  <a:cs typeface="F30" pitchFamily="34"/>
                </a:endParaRPr>
              </a:p>
              <a:p>
                <a:pPr marL="0" indent="0" hangingPunct="0">
                  <a:spcBef>
                    <a:spcPts val="0"/>
                  </a:spcBef>
                  <a:buClrTx/>
                  <a:buSzTx/>
                  <a:buNone/>
                  <a:defRPr sz="2200"/>
                </a:pP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𝑓</m:t>
                    </m:r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(</m:t>
                    </m:r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)=</m:t>
                    </m:r>
                    <m:func>
                      <m:funcPr>
                        <m:ctrlP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de-DE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</m:ctrlPr>
                          </m:dPr>
                          <m:e>
                            <m:r>
                              <a:rPr lang="de-DE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  <m:t>−</m:t>
                            </m:r>
                            <m:r>
                              <a:rPr lang="de-DE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  <m:t>𝑥</m:t>
                            </m:r>
                            <m:r>
                              <a:rPr lang="de-DE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  <m:t>+1</m:t>
                            </m:r>
                          </m:e>
                        </m:d>
                      </m:e>
                    </m:func>
                  </m:oMath>
                </a14:m>
                <a:r>
                  <a:rPr lang="de-DE" sz="2400" dirty="0">
                    <a:solidFill>
                      <a:prstClr val="black"/>
                    </a:solidFill>
                    <a:ea typeface="F30" pitchFamily="34"/>
                    <a:cs typeface="F30" pitchFamily="34"/>
                  </a:rPr>
                  <a:t> wird zu </a:t>
                </a: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𝑔</m:t>
                    </m:r>
                    <m:d>
                      <m:dPr>
                        <m:ctrlP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dPr>
                      <m:e>
                        <m: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𝑥</m:t>
                        </m:r>
                      </m:e>
                    </m:d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=</m:t>
                    </m:r>
                    <m:r>
                      <a:rPr lang="de-DE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−</m:t>
                    </m:r>
                    <m:func>
                      <m:funcPr>
                        <m:ctrlP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sin</m:t>
                        </m:r>
                      </m:fName>
                      <m:e>
                        <m: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(</m:t>
                        </m:r>
                        <m: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𝑥</m:t>
                        </m:r>
                        <m:r>
                          <a:rPr lang="de-DE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  <m:t>+1)</m:t>
                        </m:r>
                      </m:e>
                    </m:func>
                    <m:r>
                      <a:rPr lang="de-DE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F30" pitchFamily="34"/>
                        <a:cs typeface="F30" pitchFamily="34"/>
                      </a:rPr>
                      <m:t>⁡</m:t>
                    </m:r>
                  </m:oMath>
                </a14:m>
                <a:endParaRPr lang="de-DE" sz="2400" dirty="0">
                  <a:solidFill>
                    <a:prstClr val="black"/>
                  </a:solidFill>
                  <a:ea typeface="F30" pitchFamily="34"/>
                  <a:cs typeface="F30" pitchFamily="34"/>
                </a:endParaRP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uppieren 4"/>
          <p:cNvGrpSpPr/>
          <p:nvPr/>
        </p:nvGrpSpPr>
        <p:grpSpPr>
          <a:xfrm>
            <a:off x="6204729" y="1600200"/>
            <a:ext cx="2694439" cy="3177230"/>
            <a:chOff x="572539" y="3348114"/>
            <a:chExt cx="2694439" cy="3177230"/>
          </a:xfrm>
        </p:grpSpPr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5838" y="3410669"/>
              <a:ext cx="2667000" cy="3114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Formel 4"/>
                <p:cNvSpPr txBox="1"/>
                <p:nvPr/>
              </p:nvSpPr>
              <p:spPr>
                <a:xfrm>
                  <a:off x="572539" y="5596014"/>
                  <a:ext cx="2320922" cy="495649"/>
                </a:xfrm>
                <a:prstGeom prst="rect">
                  <a:avLst/>
                </a:prstGeom>
                <a:noFill/>
              </p:spPr>
              <p:txBody>
                <a:bodyPr vert="horz"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de-DE" sz="1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𝒇</m:t>
                        </m:r>
                        <m:d>
                          <m:dPr>
                            <m:ctrlPr>
                              <a:rPr kumimoji="0" lang="de-DE" sz="1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de-DE" sz="1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𝒙</m:t>
                            </m:r>
                          </m:e>
                        </m:d>
                        <m:r>
                          <a:rPr kumimoji="0" lang="de-DE" sz="1400" b="1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=−</m:t>
                        </m:r>
                        <m:sSup>
                          <m:sSupPr>
                            <m:ctrlPr>
                              <a:rPr kumimoji="0" lang="de-DE" sz="1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d>
                              <m:dPr>
                                <m:begChr m:val=""/>
                                <m:endChr m:val=""/>
                                <m:ctrlPr>
                                  <a:rPr kumimoji="0" lang="de-DE" sz="14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dPr>
                              <m:e>
                                <m:d>
                                  <m:dPr>
                                    <m:ctrlPr>
                                      <a:rPr kumimoji="0" lang="de-DE" sz="1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kumimoji="0" lang="de-DE" sz="1400" b="1" i="0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FF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−</m:t>
                                    </m:r>
                                    <m:r>
                                      <a:rPr kumimoji="0" lang="de-DE" sz="14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FF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𝒙</m:t>
                                    </m:r>
                                    <m:r>
                                      <a:rPr kumimoji="0" lang="de-DE" sz="1400" b="1" i="0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FF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−</m:t>
                                    </m:r>
                                    <m:r>
                                      <a:rPr kumimoji="0" lang="de-DE" sz="1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𝟏</m:t>
                                    </m:r>
                                  </m:e>
                                </m:d>
                              </m:e>
                            </m:d>
                          </m:e>
                          <m:sup>
                            <m:r>
                              <a:rPr kumimoji="0" lang="de-DE" sz="1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𝟐</m:t>
                            </m:r>
                          </m:sup>
                        </m:sSup>
                        <m:r>
                          <a:rPr kumimoji="0" lang="de-DE" sz="1400" b="1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−</m:t>
                        </m:r>
                        <m:f>
                          <m:fPr>
                            <m:ctrlPr>
                              <a:rPr kumimoji="0" lang="de-DE" sz="1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de-DE" sz="1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𝟏</m:t>
                            </m:r>
                          </m:num>
                          <m:den>
                            <m:r>
                              <a:rPr kumimoji="0" lang="de-DE" sz="1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kumimoji="0" lang="de-DE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lbany" pitchFamily="18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11" name="Formel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2539" y="5596014"/>
                  <a:ext cx="2320922" cy="495649"/>
                </a:xfrm>
                <a:prstGeom prst="rect">
                  <a:avLst/>
                </a:prstGeom>
                <a:blipFill>
                  <a:blip r:embed="rId4"/>
                  <a:stretch>
                    <a:fillRect b="-122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Formel 4"/>
                <p:cNvSpPr txBox="1"/>
                <p:nvPr/>
              </p:nvSpPr>
              <p:spPr>
                <a:xfrm>
                  <a:off x="1111021" y="3532834"/>
                  <a:ext cx="1963110" cy="495649"/>
                </a:xfrm>
                <a:prstGeom prst="rect">
                  <a:avLst/>
                </a:prstGeom>
                <a:noFill/>
              </p:spPr>
              <p:txBody>
                <a:bodyPr vert="horz"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de-DE" sz="1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𝒇</m:t>
                        </m:r>
                        <m:d>
                          <m:dPr>
                            <m:ctrlPr>
                              <a:rPr kumimoji="0" lang="de-DE" sz="1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de-DE" sz="1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𝒙</m:t>
                            </m:r>
                          </m:e>
                        </m:d>
                        <m:r>
                          <a:rPr kumimoji="0" lang="de-DE" sz="1400" b="1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=</m:t>
                        </m:r>
                        <m:sSup>
                          <m:sSupPr>
                            <m:ctrlPr>
                              <a:rPr kumimoji="0" lang="de-DE" sz="1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d>
                              <m:dPr>
                                <m:begChr m:val=""/>
                                <m:endChr m:val=""/>
                                <m:ctrlPr>
                                  <a:rPr kumimoji="0" lang="de-DE" sz="14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dPr>
                              <m:e>
                                <m:d>
                                  <m:dPr>
                                    <m:ctrlPr>
                                      <a:rPr kumimoji="0" lang="de-DE" sz="1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F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kumimoji="0" lang="de-DE" sz="14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F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𝒙</m:t>
                                    </m:r>
                                    <m:r>
                                      <a:rPr kumimoji="0" lang="de-DE" sz="1400" b="1" i="0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00F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−</m:t>
                                    </m:r>
                                    <m:r>
                                      <a:rPr kumimoji="0" lang="de-DE" sz="1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F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𝟏</m:t>
                                    </m:r>
                                  </m:e>
                                </m:d>
                              </m:e>
                            </m:d>
                          </m:e>
                          <m:sup>
                            <m:r>
                              <a:rPr kumimoji="0" lang="de-DE" sz="1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𝟐</m:t>
                            </m:r>
                          </m:sup>
                        </m:sSup>
                        <m:r>
                          <a:rPr kumimoji="0" lang="de-DE" sz="1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+</m:t>
                        </m:r>
                        <m:f>
                          <m:fPr>
                            <m:ctrlPr>
                              <a:rPr kumimoji="0" lang="de-DE" sz="1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de-DE" sz="1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𝟏</m:t>
                            </m:r>
                          </m:num>
                          <m:den>
                            <m:r>
                              <a:rPr kumimoji="0" lang="de-DE" sz="1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kumimoji="0" lang="de-DE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Albany" pitchFamily="18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12" name="Formel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11021" y="3532834"/>
                  <a:ext cx="1963110" cy="495649"/>
                </a:xfrm>
                <a:prstGeom prst="rect">
                  <a:avLst/>
                </a:prstGeom>
                <a:blipFill>
                  <a:blip r:embed="rId5"/>
                  <a:stretch>
                    <a:fillRect b="-1235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Freihandform 18"/>
            <p:cNvSpPr>
              <a:spLocks noChangeAspect="1"/>
            </p:cNvSpPr>
            <p:nvPr/>
          </p:nvSpPr>
          <p:spPr>
            <a:xfrm>
              <a:off x="1655680" y="5004298"/>
              <a:ext cx="36000" cy="36000"/>
            </a:xfrm>
            <a:custGeom>
              <a:avLst/>
              <a:gdLst>
                <a:gd name="idx" fmla="cos wd2 2700000"/>
                <a:gd name="idy" fmla="sin hd2 2700000"/>
                <a:gd name="il" fmla="+- hc 0 idx"/>
                <a:gd name="ir" fmla="+- hc idx 0"/>
                <a:gd name="it" fmla="+- vc 0 idy"/>
                <a:gd name="ib" fmla="+- vc idy 0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t" r="ir" b="ib"/>
              <a:pathLst>
                <a:path>
                  <a:moveTo>
                    <a:pt x="l" y="vc"/>
                  </a:moveTo>
                  <a:arcTo wR="wd2" hR="hd2" stAng="cd2" swAng="cd4"/>
                  <a:arcTo wR="wd2" hR="hd2" stAng="3cd4" swAng="cd4"/>
                  <a:arcTo wR="wd2" hR="hd2" stAng="0" swAng="cd4"/>
                  <a:arcTo wR="wd2" hR="hd2" stAng="cd4" swAng="cd4"/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</a:ln>
          </p:spPr>
          <p:txBody>
            <a:bodyPr vert="horz" lIns="89991" tIns="44996" rIns="89991" bIns="44996" anchor="ctr" anchorCtr="1" compatLnSpc="0"/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lbany" pitchFamily="18"/>
                <a:ea typeface="Andale Sans UI" pitchFamily="2"/>
                <a:cs typeface="Tahoma" pitchFamily="2"/>
              </a:endParaRPr>
            </a:p>
          </p:txBody>
        </p:sp>
        <p:sp>
          <p:nvSpPr>
            <p:cNvPr id="20" name="Freihandform 19"/>
            <p:cNvSpPr>
              <a:spLocks noChangeAspect="1"/>
            </p:cNvSpPr>
            <p:nvPr/>
          </p:nvSpPr>
          <p:spPr>
            <a:xfrm>
              <a:off x="2249004" y="4716762"/>
              <a:ext cx="36000" cy="36000"/>
            </a:xfrm>
            <a:custGeom>
              <a:avLst/>
              <a:gdLst>
                <a:gd name="idx" fmla="cos wd2 2700000"/>
                <a:gd name="idy" fmla="sin hd2 2700000"/>
                <a:gd name="il" fmla="+- hc 0 idx"/>
                <a:gd name="ir" fmla="+- hc idx 0"/>
                <a:gd name="it" fmla="+- vc 0 idy"/>
                <a:gd name="ib" fmla="+- vc idy 0"/>
              </a:gdLst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il" t="it" r="ir" b="ib"/>
              <a:pathLst>
                <a:path>
                  <a:moveTo>
                    <a:pt x="l" y="vc"/>
                  </a:moveTo>
                  <a:arcTo wR="wd2" hR="hd2" stAng="cd2" swAng="cd4"/>
                  <a:arcTo wR="wd2" hR="hd2" stAng="3cd4" swAng="cd4"/>
                  <a:arcTo wR="wd2" hR="hd2" stAng="0" swAng="cd4"/>
                  <a:arcTo wR="wd2" hR="hd2" stAng="cd4" swAng="cd4"/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</a:ln>
          </p:spPr>
          <p:txBody>
            <a:bodyPr vert="horz" lIns="89991" tIns="44996" rIns="89991" bIns="44996" anchor="ctr" anchorCtr="1" compatLnSpc="0"/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lbany" pitchFamily="18"/>
                <a:ea typeface="Andale Sans UI" pitchFamily="2"/>
                <a:cs typeface="Tahoma" pitchFamily="2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Rechteck 22"/>
                <p:cNvSpPr/>
                <p:nvPr/>
              </p:nvSpPr>
              <p:spPr>
                <a:xfrm>
                  <a:off x="1928172" y="3348114"/>
                  <a:ext cx="32880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de-DE" sz="1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𝑦</m:t>
                        </m:r>
                      </m:oMath>
                    </m:oMathPara>
                  </a14:m>
                  <a:endParaRPr kumimoji="0" lang="de-DE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3" name="Rechteck 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28172" y="3348114"/>
                  <a:ext cx="328808" cy="30777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Rechteck 23"/>
                <p:cNvSpPr/>
                <p:nvPr/>
              </p:nvSpPr>
              <p:spPr>
                <a:xfrm>
                  <a:off x="2938170" y="4851404"/>
                  <a:ext cx="32880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de-DE" sz="1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𝑥</m:t>
                        </m:r>
                      </m:oMath>
                    </m:oMathPara>
                  </a14:m>
                  <a:endParaRPr kumimoji="0" lang="de-DE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4" name="Rechteck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38170" y="4851404"/>
                  <a:ext cx="328808" cy="30777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88409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8030" y="1600200"/>
            <a:ext cx="3942857" cy="231428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Schwingungen – Frequenz, Periode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 hangingPunct="0">
                  <a:spcBef>
                    <a:spcPts val="0"/>
                  </a:spcBef>
                  <a:spcAft>
                    <a:spcPct val="0"/>
                  </a:spcAft>
                  <a:buNone/>
                  <a:defRPr sz="2200"/>
                </a:pPr>
                <a:r>
                  <a:rPr lang="de-DE" sz="2400" dirty="0">
                    <a:ea typeface="F30" pitchFamily="34"/>
                    <a:cs typeface="F30" pitchFamily="34"/>
                  </a:rPr>
                  <a:t>Durch Einfügen eines Faktors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ea typeface="F30" pitchFamily="34"/>
                        <a:cs typeface="F30" pitchFamily="34"/>
                      </a:rPr>
                      <m:t>𝑐</m:t>
                    </m:r>
                  </m:oMath>
                </a14:m>
                <a:r>
                  <a:rPr lang="de-DE" sz="2400" dirty="0">
                    <a:ea typeface="F30" pitchFamily="34"/>
                    <a:cs typeface="F30" pitchFamily="34"/>
                  </a:rPr>
                  <a:t> </a:t>
                </a:r>
                <a:r>
                  <a:rPr lang="de-DE" sz="2400" dirty="0" smtClean="0">
                    <a:ea typeface="F30" pitchFamily="34"/>
                    <a:cs typeface="F30" pitchFamily="34"/>
                  </a:rPr>
                  <a:t/>
                </a:r>
                <a:br>
                  <a:rPr lang="de-DE" sz="2400" dirty="0" smtClean="0">
                    <a:ea typeface="F30" pitchFamily="34"/>
                    <a:cs typeface="F30" pitchFamily="34"/>
                  </a:rPr>
                </a:br>
                <a:r>
                  <a:rPr lang="de-DE" sz="2400" dirty="0" smtClean="0">
                    <a:ea typeface="F30" pitchFamily="34"/>
                    <a:cs typeface="F30" pitchFamily="34"/>
                  </a:rPr>
                  <a:t>im </a:t>
                </a:r>
                <a:r>
                  <a:rPr lang="de-DE" sz="2400" dirty="0">
                    <a:ea typeface="F30" pitchFamily="34"/>
                    <a:cs typeface="F30" pitchFamily="34"/>
                  </a:rPr>
                  <a:t>Argument verändert sich die </a:t>
                </a:r>
                <a:r>
                  <a:rPr lang="de-DE" sz="2400" dirty="0" smtClean="0">
                    <a:ea typeface="F30" pitchFamily="34"/>
                    <a:cs typeface="F30" pitchFamily="34"/>
                  </a:rPr>
                  <a:t/>
                </a:r>
                <a:br>
                  <a:rPr lang="de-DE" sz="2400" dirty="0" smtClean="0">
                    <a:ea typeface="F30" pitchFamily="34"/>
                    <a:cs typeface="F30" pitchFamily="34"/>
                  </a:rPr>
                </a:br>
                <a:r>
                  <a:rPr lang="de-DE" sz="2400" dirty="0" smtClean="0">
                    <a:solidFill>
                      <a:srgbClr val="FF0000"/>
                    </a:solidFill>
                    <a:ea typeface="F30" pitchFamily="34"/>
                    <a:cs typeface="F30" pitchFamily="34"/>
                  </a:rPr>
                  <a:t>Frequenz</a:t>
                </a:r>
                <a:r>
                  <a:rPr lang="de-DE" sz="2400" dirty="0" smtClean="0">
                    <a:ea typeface="F30" pitchFamily="34"/>
                    <a:cs typeface="F30" pitchFamily="34"/>
                  </a:rPr>
                  <a:t> </a:t>
                </a:r>
                <a:r>
                  <a:rPr lang="de-DE" sz="2400" dirty="0">
                    <a:ea typeface="F30" pitchFamily="34"/>
                    <a:cs typeface="F30" pitchFamily="34"/>
                  </a:rPr>
                  <a:t>der Schwingung. </a:t>
                </a:r>
                <a:r>
                  <a:rPr lang="de-DE" sz="2400" dirty="0" smtClean="0">
                    <a:ea typeface="F30" pitchFamily="34"/>
                    <a:cs typeface="F30" pitchFamily="34"/>
                  </a:rPr>
                  <a:t/>
                </a:r>
                <a:br>
                  <a:rPr lang="de-DE" sz="2400" dirty="0" smtClean="0">
                    <a:ea typeface="F30" pitchFamily="34"/>
                    <a:cs typeface="F30" pitchFamily="34"/>
                  </a:rPr>
                </a:br>
                <a:r>
                  <a:rPr lang="de-DE" sz="2400" dirty="0" smtClean="0">
                    <a:ea typeface="F30" pitchFamily="34"/>
                    <a:cs typeface="F30" pitchFamily="34"/>
                  </a:rPr>
                  <a:t>Für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𝑐</m:t>
                    </m:r>
                    <m:r>
                      <a:rPr lang="de-DE" sz="2400" i="1" dirty="0" smtClean="0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&gt;1</m:t>
                    </m:r>
                  </m:oMath>
                </a14:m>
                <a:r>
                  <a:rPr lang="de-DE" sz="2400" dirty="0">
                    <a:ea typeface="F30" pitchFamily="34"/>
                    <a:cs typeface="F30" pitchFamily="34"/>
                  </a:rPr>
                  <a:t> </a:t>
                </a:r>
                <a:r>
                  <a:rPr lang="de-DE" sz="2400" dirty="0">
                    <a:solidFill>
                      <a:srgbClr val="FF0000"/>
                    </a:solidFill>
                    <a:ea typeface="F30" pitchFamily="34"/>
                    <a:cs typeface="F30" pitchFamily="34"/>
                  </a:rPr>
                  <a:t>erhöht</a:t>
                </a:r>
                <a:r>
                  <a:rPr lang="de-DE" sz="2400" dirty="0">
                    <a:ea typeface="F30" pitchFamily="34"/>
                    <a:cs typeface="F30" pitchFamily="34"/>
                  </a:rPr>
                  <a:t> sich </a:t>
                </a:r>
                <a:r>
                  <a:rPr lang="de-DE" sz="2400" dirty="0" smtClean="0">
                    <a:ea typeface="F30" pitchFamily="34"/>
                    <a:cs typeface="F30" pitchFamily="34"/>
                  </a:rPr>
                  <a:t>die </a:t>
                </a:r>
                <a:br>
                  <a:rPr lang="de-DE" sz="2400" dirty="0" smtClean="0">
                    <a:ea typeface="F30" pitchFamily="34"/>
                    <a:cs typeface="F30" pitchFamily="34"/>
                  </a:rPr>
                </a:br>
                <a:r>
                  <a:rPr lang="de-DE" sz="2400" dirty="0" smtClean="0">
                    <a:ea typeface="F30" pitchFamily="34"/>
                    <a:cs typeface="F30" pitchFamily="34"/>
                  </a:rPr>
                  <a:t>Frequenz</a:t>
                </a:r>
                <a:r>
                  <a:rPr lang="de-DE" sz="2400" dirty="0">
                    <a:ea typeface="F30" pitchFamily="34"/>
                    <a:cs typeface="F30" pitchFamily="34"/>
                  </a:rPr>
                  <a:t>, für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0&lt;</m:t>
                    </m:r>
                    <m:r>
                      <a:rPr lang="de-DE" sz="2400" i="1" dirty="0" smtClean="0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𝑐</m:t>
                    </m:r>
                    <m:r>
                      <a:rPr lang="de-DE" sz="2400" i="1" dirty="0" smtClean="0">
                        <a:solidFill>
                          <a:srgbClr val="FF0000"/>
                        </a:solidFill>
                        <a:latin typeface="Cambria Math"/>
                        <a:ea typeface="F30" pitchFamily="34"/>
                        <a:cs typeface="F30" pitchFamily="34"/>
                      </a:rPr>
                      <m:t>&lt;1</m:t>
                    </m:r>
                  </m:oMath>
                </a14:m>
                <a:r>
                  <a:rPr lang="de-DE" sz="2400" dirty="0">
                    <a:ea typeface="F30" pitchFamily="34"/>
                    <a:cs typeface="F30" pitchFamily="34"/>
                  </a:rPr>
                  <a:t> </a:t>
                </a:r>
                <a:r>
                  <a:rPr lang="de-DE" sz="2400" dirty="0" smtClean="0">
                    <a:ea typeface="F30" pitchFamily="34"/>
                    <a:cs typeface="F30" pitchFamily="34"/>
                  </a:rPr>
                  <a:t/>
                </a:r>
                <a:br>
                  <a:rPr lang="de-DE" sz="2400" dirty="0" smtClean="0">
                    <a:ea typeface="F30" pitchFamily="34"/>
                    <a:cs typeface="F30" pitchFamily="34"/>
                  </a:rPr>
                </a:br>
                <a:r>
                  <a:rPr lang="de-DE" sz="2400" dirty="0" smtClean="0">
                    <a:solidFill>
                      <a:srgbClr val="FF0000"/>
                    </a:solidFill>
                    <a:ea typeface="F30" pitchFamily="34"/>
                    <a:cs typeface="F30" pitchFamily="34"/>
                  </a:rPr>
                  <a:t>erniedrigt</a:t>
                </a:r>
                <a:r>
                  <a:rPr lang="de-DE" sz="2400" dirty="0" smtClean="0">
                    <a:ea typeface="F30" pitchFamily="34"/>
                    <a:cs typeface="F30" pitchFamily="34"/>
                  </a:rPr>
                  <a:t> </a:t>
                </a:r>
                <a:r>
                  <a:rPr lang="de-DE" sz="2400" dirty="0">
                    <a:ea typeface="F30" pitchFamily="34"/>
                    <a:cs typeface="F30" pitchFamily="34"/>
                  </a:rPr>
                  <a:t>sie sich.</a:t>
                </a:r>
              </a:p>
              <a:p>
                <a:pPr marL="0" lvl="0" indent="0" hangingPunct="0">
                  <a:spcBef>
                    <a:spcPts val="0"/>
                  </a:spcBef>
                  <a:spcAft>
                    <a:spcPct val="0"/>
                  </a:spcAft>
                  <a:buNone/>
                  <a:defRPr sz="2200"/>
                </a:pPr>
                <a:endParaRPr lang="de-DE" sz="800" dirty="0" smtClean="0">
                  <a:ea typeface="F30" pitchFamily="34"/>
                  <a:cs typeface="F30" pitchFamily="34"/>
                </a:endParaRPr>
              </a:p>
              <a:p>
                <a:pPr marL="0" lvl="0" indent="0" hangingPunct="0">
                  <a:spcBef>
                    <a:spcPts val="0"/>
                  </a:spcBef>
                  <a:spcAft>
                    <a:spcPct val="0"/>
                  </a:spcAft>
                  <a:buNone/>
                  <a:defRPr sz="2200"/>
                </a:pPr>
                <a:r>
                  <a:rPr lang="de-DE" sz="2400" dirty="0" smtClean="0">
                    <a:ea typeface="F30" pitchFamily="34"/>
                    <a:cs typeface="F30" pitchFamily="34"/>
                  </a:rPr>
                  <a:t>Die </a:t>
                </a:r>
                <a:r>
                  <a:rPr lang="de-DE" sz="2400" dirty="0">
                    <a:solidFill>
                      <a:srgbClr val="FF0000"/>
                    </a:solidFill>
                    <a:ea typeface="F30" pitchFamily="34"/>
                    <a:cs typeface="F30" pitchFamily="34"/>
                  </a:rPr>
                  <a:t>Periode</a:t>
                </a:r>
                <a:r>
                  <a:rPr lang="de-DE" sz="2400" dirty="0">
                    <a:ea typeface="F30" pitchFamily="34"/>
                    <a:cs typeface="F30" pitchFamily="34"/>
                  </a:rPr>
                  <a:t>, also die Länge </a:t>
                </a:r>
                <a:r>
                  <a:rPr lang="de-DE" sz="2400" dirty="0" smtClean="0">
                    <a:ea typeface="F30" pitchFamily="34"/>
                    <a:cs typeface="F30" pitchFamily="34"/>
                  </a:rPr>
                  <a:t>des Intervalls</a:t>
                </a:r>
                <a:r>
                  <a:rPr lang="de-DE" sz="2400" dirty="0">
                    <a:ea typeface="F30" pitchFamily="34"/>
                    <a:cs typeface="F30" pitchFamily="34"/>
                  </a:rPr>
                  <a:t>, </a:t>
                </a:r>
                <a:r>
                  <a:rPr lang="de-DE" sz="2400" dirty="0" smtClean="0">
                    <a:ea typeface="F30" pitchFamily="34"/>
                    <a:cs typeface="F30" pitchFamily="34"/>
                  </a:rPr>
                  <a:t>in </a:t>
                </a:r>
                <a:r>
                  <a:rPr lang="de-DE" sz="2400" dirty="0">
                    <a:ea typeface="F30" pitchFamily="34"/>
                    <a:cs typeface="F30" pitchFamily="34"/>
                  </a:rPr>
                  <a:t>dem eine volle </a:t>
                </a:r>
                <a:r>
                  <a:rPr lang="de-DE" sz="2400" dirty="0" smtClean="0">
                    <a:ea typeface="F30" pitchFamily="34"/>
                    <a:cs typeface="F30" pitchFamily="34"/>
                  </a:rPr>
                  <a:t>Schwingung </a:t>
                </a:r>
                <a:r>
                  <a:rPr lang="de-DE" sz="2400" dirty="0">
                    <a:ea typeface="F30" pitchFamily="34"/>
                    <a:cs typeface="F30" pitchFamily="34"/>
                  </a:rPr>
                  <a:t>durchgeführt </a:t>
                </a:r>
                <a:r>
                  <a:rPr lang="de-DE" sz="2400" dirty="0" smtClean="0">
                    <a:ea typeface="F30" pitchFamily="34"/>
                    <a:cs typeface="F30" pitchFamily="34"/>
                  </a:rPr>
                  <a:t>wird ergibt </a:t>
                </a:r>
                <a:br>
                  <a:rPr lang="de-DE" sz="2400" dirty="0" smtClean="0">
                    <a:ea typeface="F30" pitchFamily="34"/>
                    <a:cs typeface="F30" pitchFamily="34"/>
                  </a:rPr>
                </a:br>
                <a:r>
                  <a:rPr lang="de-DE" sz="2400" dirty="0" smtClean="0">
                    <a:ea typeface="F30" pitchFamily="34"/>
                    <a:cs typeface="F30" pitchFamily="34"/>
                  </a:rPr>
                  <a:t>sich </a:t>
                </a:r>
                <a:r>
                  <a:rPr lang="de-DE" sz="2400" dirty="0">
                    <a:ea typeface="F30" pitchFamily="34"/>
                    <a:cs typeface="F30" pitchFamily="34"/>
                  </a:rPr>
                  <a:t>durch </a:t>
                </a:r>
                <a:r>
                  <a:rPr lang="de-DE" sz="2400" dirty="0" smtClean="0">
                    <a:ea typeface="F30" pitchFamily="34"/>
                    <a:cs typeface="F30" pitchFamily="34"/>
                  </a:rPr>
                  <a:t>die nebenstehende Formel</a:t>
                </a:r>
                <a:r>
                  <a:rPr lang="de-DE" sz="2400" dirty="0">
                    <a:ea typeface="F30" pitchFamily="34"/>
                    <a:cs typeface="F30" pitchFamily="34"/>
                  </a:rPr>
                  <a:t>:  </a:t>
                </a: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4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Abgerundetes Rechteck 5"/>
              <p:cNvSpPr/>
              <p:nvPr/>
            </p:nvSpPr>
            <p:spPr>
              <a:xfrm>
                <a:off x="6372200" y="4365104"/>
                <a:ext cx="1656184" cy="686843"/>
              </a:xfrm>
              <a:prstGeom prst="roundRect">
                <a:avLst>
                  <a:gd name="adj" fmla="val 10226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de-DE" sz="20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𝑝</m:t>
                      </m:r>
                      <m:r>
                        <a:rPr kumimoji="0" lang="de-DE" sz="2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de-DE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de-DE" sz="20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kumimoji="0" lang="de-DE" sz="20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π</m:t>
                          </m:r>
                        </m:num>
                        <m:den>
                          <m:r>
                            <a:rPr kumimoji="0" lang="de-DE" sz="20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kumimoji="0" lang="de-DE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lbany" pitchFamily="18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" name="Abgerundetes 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4365104"/>
                <a:ext cx="1656184" cy="686843"/>
              </a:xfrm>
              <a:prstGeom prst="roundRect">
                <a:avLst>
                  <a:gd name="adj" fmla="val 10226"/>
                </a:avLst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2915870" y="5229200"/>
                <a:ext cx="3887396" cy="104405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compatLnSpc="0"/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200"/>
                </a:pPr>
                <a14:m>
                  <m:oMath xmlns:m="http://schemas.openxmlformats.org/officeDocument/2006/math">
                    <m:r>
                      <a:rPr kumimoji="0" lang="de-DE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𝑓</m:t>
                    </m:r>
                    <m:d>
                      <m:dPr>
                        <m:ctrlPr>
                          <a:rPr kumimoji="0" lang="de-DE" sz="20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dPr>
                      <m:e>
                        <m:r>
                          <a:rPr kumimoji="0" lang="de-DE" sz="20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/>
                            <a:ea typeface="F30" pitchFamily="34"/>
                            <a:cs typeface="F30" pitchFamily="34"/>
                          </a:rPr>
                          <m:t>𝑥</m:t>
                        </m:r>
                      </m:e>
                    </m:d>
                    <m:r>
                      <a:rPr kumimoji="0" lang="de-DE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=</m:t>
                    </m:r>
                    <m:func>
                      <m:funcPr>
                        <m:ctrlPr>
                          <a:rPr kumimoji="0" lang="de-DE" sz="20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de-DE" sz="20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/>
                            <a:ea typeface="F30" pitchFamily="34"/>
                            <a:cs typeface="F30" pitchFamily="34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kumimoji="0" lang="de-DE" sz="20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</m:ctrlPr>
                          </m:dPr>
                          <m:e>
                            <m:r>
                              <a:rPr kumimoji="0" lang="de-DE" sz="20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F30" pitchFamily="34"/>
                                <a:cs typeface="F30" pitchFamily="34"/>
                              </a:rPr>
                              <m:t>2</m:t>
                            </m:r>
                            <m:r>
                              <a:rPr kumimoji="0" lang="de-DE" sz="20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F30" pitchFamily="34"/>
                                <a:cs typeface="F30" pitchFamily="34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kumimoji="0" lang="de-DE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   </m:t>
                    </m:r>
                    <m:r>
                      <a:rPr kumimoji="0" lang="de-DE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⇒</m:t>
                    </m:r>
                    <m:r>
                      <a:rPr kumimoji="0" lang="de-DE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 </m:t>
                    </m:r>
                    <m:r>
                      <a:rPr kumimoji="0" lang="de-DE" sz="2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𝑝</m:t>
                    </m:r>
                    <m:r>
                      <a:rPr kumimoji="0" lang="de-DE" sz="2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=</m:t>
                    </m:r>
                    <m:f>
                      <m:fPr>
                        <m:ctrlPr>
                          <a:rPr kumimoji="0" lang="de-DE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de-DE" sz="20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kumimoji="0" lang="de-DE" sz="20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π</m:t>
                        </m:r>
                      </m:num>
                      <m:den>
                        <m:r>
                          <a:rPr kumimoji="0" lang="de-DE" sz="20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  <m:r>
                      <a:rPr kumimoji="0" lang="de-DE" sz="2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=</m:t>
                    </m:r>
                    <m:r>
                      <m:rPr>
                        <m:sty m:val="p"/>
                      </m:rPr>
                      <a:rPr kumimoji="0" lang="de-DE" sz="2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π</m:t>
                    </m:r>
                  </m:oMath>
                </a14:m>
                <a:r>
                  <a:rPr kumimoji="0" lang="de-DE" sz="2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w Cen MT"/>
                    <a:ea typeface="F30" pitchFamily="34"/>
                    <a:cs typeface="F30" pitchFamily="34"/>
                  </a:rPr>
                  <a:t> </a:t>
                </a:r>
              </a:p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200"/>
                </a:pPr>
                <a14:m>
                  <m:oMath xmlns:m="http://schemas.openxmlformats.org/officeDocument/2006/math">
                    <m:r>
                      <a:rPr kumimoji="0" lang="de-DE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h</m:t>
                    </m:r>
                    <m:d>
                      <m:dPr>
                        <m:ctrlPr>
                          <a:rPr kumimoji="0" lang="de-DE" sz="20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dPr>
                      <m:e>
                        <m:r>
                          <a:rPr kumimoji="0" lang="de-DE" sz="20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/>
                            <a:ea typeface="F30" pitchFamily="34"/>
                            <a:cs typeface="F30" pitchFamily="34"/>
                          </a:rPr>
                          <m:t>𝑥</m:t>
                        </m:r>
                      </m:e>
                    </m:d>
                    <m:r>
                      <a:rPr kumimoji="0" lang="de-DE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=</m:t>
                    </m:r>
                    <m:func>
                      <m:funcPr>
                        <m:ctrlPr>
                          <a:rPr kumimoji="0" lang="de-DE" sz="20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de-DE" sz="20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uLnTx/>
                            <a:uFillTx/>
                            <a:latin typeface="Cambria Math"/>
                            <a:ea typeface="F30" pitchFamily="34"/>
                            <a:cs typeface="F30" pitchFamily="34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kumimoji="0" lang="de-DE" sz="20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F30" pitchFamily="34"/>
                                <a:cs typeface="F30" pitchFamily="34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kumimoji="0" lang="de-DE" sz="20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F30" pitchFamily="34"/>
                                    <a:cs typeface="F30" pitchFamily="34"/>
                                  </a:rPr>
                                </m:ctrlPr>
                              </m:fPr>
                              <m:num>
                                <m:r>
                                  <a:rPr kumimoji="0" lang="de-DE" sz="20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F30" pitchFamily="34"/>
                                    <a:cs typeface="F30" pitchFamily="34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kumimoji="0" lang="de-DE" sz="20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F30" pitchFamily="34"/>
                                    <a:cs typeface="F30" pitchFamily="34"/>
                                  </a:rPr>
                                  <m:t>2</m:t>
                                </m:r>
                              </m:den>
                            </m:f>
                            <m:r>
                              <a:rPr kumimoji="0" lang="de-DE" sz="20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F30" pitchFamily="34"/>
                                <a:cs typeface="F30" pitchFamily="34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kumimoji="0" lang="de-DE" sz="20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⇒</m:t>
                    </m:r>
                    <m:r>
                      <a:rPr kumimoji="0" lang="de-DE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 </m:t>
                    </m:r>
                    <m:r>
                      <a:rPr kumimoji="0" lang="de-DE" sz="2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𝑝</m:t>
                    </m:r>
                    <m:r>
                      <a:rPr kumimoji="0" lang="de-DE" sz="2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=</m:t>
                    </m:r>
                    <m:f>
                      <m:fPr>
                        <m:ctrlPr>
                          <a:rPr kumimoji="0" lang="de-DE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de-DE" sz="20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kumimoji="0" lang="de-DE" sz="20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π</m:t>
                        </m:r>
                      </m:num>
                      <m:den>
                        <m:r>
                          <a:rPr kumimoji="0" lang="de-DE" sz="20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1/2</m:t>
                        </m:r>
                      </m:den>
                    </m:f>
                    <m:r>
                      <a:rPr kumimoji="0" lang="de-DE" sz="2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=4</m:t>
                    </m:r>
                    <m:r>
                      <m:rPr>
                        <m:sty m:val="p"/>
                      </m:rPr>
                      <a:rPr kumimoji="0" lang="de-DE" sz="2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π</m:t>
                    </m:r>
                  </m:oMath>
                </a14:m>
                <a:r>
                  <a:rPr kumimoji="0" lang="de-DE" sz="2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lbany" pitchFamily="18"/>
                    <a:ea typeface="+mn-ea"/>
                    <a:cs typeface="+mn-cs"/>
                  </a:rPr>
                  <a:t> </a:t>
                </a:r>
                <a:endParaRPr kumimoji="0" lang="de-DE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lbany" pitchFamily="18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70" y="5229200"/>
                <a:ext cx="3887396" cy="1044053"/>
              </a:xfrm>
              <a:prstGeom prst="rect">
                <a:avLst/>
              </a:prstGeom>
              <a:blipFill>
                <a:blip r:embed="rId6"/>
                <a:stretch>
                  <a:fillRect l="-62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/>
              <p:cNvSpPr/>
              <p:nvPr/>
            </p:nvSpPr>
            <p:spPr>
              <a:xfrm>
                <a:off x="5004048" y="3488336"/>
                <a:ext cx="156183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i="1" dirty="0">
                          <a:solidFill>
                            <a:srgbClr val="FF0000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𝑓</m:t>
                      </m:r>
                      <m:d>
                        <m:dPr>
                          <m:ctrlPr>
                            <a:rPr lang="de-DE" sz="16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F30" pitchFamily="34"/>
                              <a:cs typeface="F30" pitchFamily="34"/>
                            </a:rPr>
                          </m:ctrlPr>
                        </m:dPr>
                        <m:e>
                          <m:r>
                            <a:rPr lang="de-DE" sz="1600" i="1" dirty="0">
                              <a:solidFill>
                                <a:srgbClr val="FF0000"/>
                              </a:solidFill>
                              <a:latin typeface="Cambria Math"/>
                              <a:ea typeface="F30" pitchFamily="34"/>
                              <a:cs typeface="F30" pitchFamily="34"/>
                            </a:rPr>
                            <m:t>𝑥</m:t>
                          </m:r>
                        </m:e>
                      </m:d>
                      <m:r>
                        <a:rPr lang="de-DE" sz="1600" i="1" dirty="0">
                          <a:solidFill>
                            <a:srgbClr val="FF0000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=</m:t>
                      </m:r>
                      <m:func>
                        <m:funcPr>
                          <m:ctrlPr>
                            <a:rPr lang="de-DE" sz="16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F30" pitchFamily="34"/>
                              <a:cs typeface="F30" pitchFamily="34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sz="1600" dirty="0">
                              <a:solidFill>
                                <a:srgbClr val="FF0000"/>
                              </a:solidFill>
                              <a:latin typeface="Cambria Math"/>
                              <a:ea typeface="F30" pitchFamily="34"/>
                              <a:cs typeface="F30" pitchFamily="34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de-DE" sz="16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F30" pitchFamily="34"/>
                                  <a:cs typeface="F30" pitchFamily="34"/>
                                </a:rPr>
                              </m:ctrlPr>
                            </m:dPr>
                            <m:e>
                              <m:r>
                                <a:rPr lang="de-DE" sz="1600" i="1" dirty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F30" pitchFamily="34"/>
                                  <a:cs typeface="F30" pitchFamily="34"/>
                                </a:rPr>
                                <m:t>2</m:t>
                              </m:r>
                              <m:r>
                                <a:rPr lang="de-DE" sz="1600" i="1" dirty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F30" pitchFamily="34"/>
                                  <a:cs typeface="F30" pitchFamily="34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de-DE" sz="1600" dirty="0"/>
              </a:p>
            </p:txBody>
          </p:sp>
        </mc:Choice>
        <mc:Fallback xmlns="">
          <p:sp>
            <p:nvSpPr>
              <p:cNvPr id="8" name="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3488336"/>
                <a:ext cx="1561838" cy="338554"/>
              </a:xfrm>
              <a:prstGeom prst="rect">
                <a:avLst/>
              </a:prstGeom>
              <a:blipFill>
                <a:blip r:embed="rId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/>
              <p:cNvSpPr/>
              <p:nvPr/>
            </p:nvSpPr>
            <p:spPr>
              <a:xfrm>
                <a:off x="5618820" y="1669818"/>
                <a:ext cx="1694438" cy="6455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i="1" dirty="0" smtClean="0">
                          <a:solidFill>
                            <a:srgbClr val="0000FF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h</m:t>
                      </m:r>
                      <m:d>
                        <m:dPr>
                          <m:ctrlPr>
                            <a:rPr lang="de-DE" sz="1600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F30" pitchFamily="34"/>
                              <a:cs typeface="F30" pitchFamily="34"/>
                            </a:rPr>
                          </m:ctrlPr>
                        </m:dPr>
                        <m:e>
                          <m:r>
                            <a:rPr lang="de-DE" sz="1600" i="1" dirty="0">
                              <a:solidFill>
                                <a:srgbClr val="0000FF"/>
                              </a:solidFill>
                              <a:latin typeface="Cambria Math"/>
                              <a:ea typeface="F30" pitchFamily="34"/>
                              <a:cs typeface="F30" pitchFamily="34"/>
                            </a:rPr>
                            <m:t>𝑥</m:t>
                          </m:r>
                        </m:e>
                      </m:d>
                      <m:r>
                        <a:rPr lang="de-DE" sz="1600" i="1" dirty="0">
                          <a:solidFill>
                            <a:srgbClr val="0000FF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=</m:t>
                      </m:r>
                      <m:func>
                        <m:funcPr>
                          <m:ctrlPr>
                            <a:rPr lang="de-DE" sz="1600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F30" pitchFamily="34"/>
                              <a:cs typeface="F30" pitchFamily="34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sz="1600" dirty="0">
                              <a:solidFill>
                                <a:srgbClr val="0000FF"/>
                              </a:solidFill>
                              <a:latin typeface="Cambria Math"/>
                              <a:ea typeface="F30" pitchFamily="34"/>
                              <a:cs typeface="F30" pitchFamily="34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de-DE" sz="16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F30" pitchFamily="34"/>
                                  <a:cs typeface="F30" pitchFamily="34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sz="1600" b="0" i="1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  <a:ea typeface="F30" pitchFamily="34"/>
                                      <a:cs typeface="F30" pitchFamily="34"/>
                                    </a:rPr>
                                  </m:ctrlPr>
                                </m:fPr>
                                <m:num>
                                  <m:r>
                                    <a:rPr lang="de-DE" sz="1600" b="0" i="1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  <a:ea typeface="F30" pitchFamily="34"/>
                                      <a:cs typeface="F30" pitchFamily="34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DE" sz="1600" b="0" i="1" dirty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  <a:ea typeface="F30" pitchFamily="34"/>
                                      <a:cs typeface="F30" pitchFamily="34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de-DE" sz="1600" i="1" dirty="0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F30" pitchFamily="34"/>
                                  <a:cs typeface="F30" pitchFamily="34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de-DE" sz="1600" dirty="0"/>
              </a:p>
            </p:txBody>
          </p:sp>
        </mc:Choice>
        <mc:Fallback xmlns="">
          <p:sp>
            <p:nvSpPr>
              <p:cNvPr id="9" name="Rechtec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8820" y="1669818"/>
                <a:ext cx="1694438" cy="64556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023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Streckung/Stauchung/Amplitude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de-DE" sz="2400" dirty="0">
                <a:ea typeface="F30" pitchFamily="34"/>
                <a:cs typeface="F30" pitchFamily="34"/>
              </a:rPr>
              <a:t>Wie bei allen anderen Funktionen ergibt sich durch Multiplikation mit einem Faktor eine Streckung oder Stauchung. Damit verändert sich die </a:t>
            </a:r>
            <a:r>
              <a:rPr lang="de-DE" sz="2400" dirty="0">
                <a:solidFill>
                  <a:srgbClr val="FF0000"/>
                </a:solidFill>
                <a:ea typeface="F30" pitchFamily="34"/>
                <a:cs typeface="F30" pitchFamily="34"/>
              </a:rPr>
              <a:t>Amplitude</a:t>
            </a:r>
            <a:r>
              <a:rPr lang="de-DE" sz="2400" dirty="0">
                <a:ea typeface="F30" pitchFamily="34"/>
                <a:cs typeface="F30" pitchFamily="34"/>
              </a:rPr>
              <a:t> (=Schwingungshöhe).</a:t>
            </a:r>
          </a:p>
          <a:p>
            <a:pPr marL="0" indent="0">
              <a:buNone/>
            </a:pPr>
            <a:endParaRPr lang="de-DE" sz="2400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711200" y="3068960"/>
            <a:ext cx="5012928" cy="2685802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6084168" y="3709814"/>
                <a:ext cx="2520280" cy="140409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compatLnSpc="0"/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200"/>
                </a:pPr>
                <a14:m>
                  <m:oMath xmlns:m="http://schemas.openxmlformats.org/officeDocument/2006/math">
                    <m:r>
                      <a:rPr kumimoji="0" lang="de-DE" sz="2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𝑓</m:t>
                    </m:r>
                    <m:r>
                      <a:rPr kumimoji="0" lang="de-DE" sz="2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(</m:t>
                    </m:r>
                    <m:r>
                      <a:rPr kumimoji="0" lang="de-DE" sz="2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kumimoji="0" lang="de-DE" sz="2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) = </m:t>
                    </m:r>
                    <m:r>
                      <m:rPr>
                        <m:sty m:val="p"/>
                      </m:rPr>
                      <a:rPr kumimoji="0" lang="de-DE" sz="2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sin</m:t>
                    </m:r>
                    <m:r>
                      <a:rPr kumimoji="0" lang="de-DE" sz="2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⁡(</m:t>
                    </m:r>
                    <m:r>
                      <a:rPr kumimoji="0" lang="de-DE" sz="2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kumimoji="0" lang="de-DE" sz="2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)</m:t>
                    </m:r>
                  </m:oMath>
                </a14:m>
                <a:r>
                  <a:rPr kumimoji="0" lang="de-DE" sz="2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w Cen MT"/>
                    <a:ea typeface="F30" pitchFamily="34"/>
                    <a:cs typeface="F30" pitchFamily="34"/>
                  </a:rPr>
                  <a:t> </a:t>
                </a:r>
                <a:endParaRPr kumimoji="0" lang="de-DE" sz="2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w Cen MT"/>
                  <a:ea typeface="F30" pitchFamily="34"/>
                  <a:cs typeface="F30" pitchFamily="34"/>
                </a:endParaRPr>
              </a:p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200"/>
                </a:pPr>
                <a14:m>
                  <m:oMath xmlns:m="http://schemas.openxmlformats.org/officeDocument/2006/math">
                    <m:r>
                      <a:rPr kumimoji="0" lang="de-DE" sz="2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𝑔</m:t>
                    </m:r>
                    <m:r>
                      <a:rPr kumimoji="0" lang="de-DE" sz="2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(</m:t>
                    </m:r>
                    <m:r>
                      <a:rPr kumimoji="0" lang="de-DE" sz="2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kumimoji="0" lang="de-DE" sz="2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) = 0,5·</m:t>
                    </m:r>
                    <m:r>
                      <m:rPr>
                        <m:sty m:val="p"/>
                      </m:rPr>
                      <a:rPr kumimoji="0" lang="de-DE" sz="2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sin</m:t>
                    </m:r>
                    <m:r>
                      <a:rPr kumimoji="0" lang="de-DE" sz="2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⁡(</m:t>
                    </m:r>
                    <m:r>
                      <a:rPr kumimoji="0" lang="de-DE" sz="2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kumimoji="0" lang="de-DE" sz="2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)</m:t>
                    </m:r>
                  </m:oMath>
                </a14:m>
                <a:r>
                  <a:rPr kumimoji="0" lang="de-DE" sz="2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FF00"/>
                    </a:solidFill>
                    <a:effectLst/>
                    <a:uLnTx/>
                    <a:uFillTx/>
                    <a:latin typeface="Tw Cen MT"/>
                    <a:ea typeface="F30" pitchFamily="34"/>
                    <a:cs typeface="F30" pitchFamily="34"/>
                  </a:rPr>
                  <a:t> </a:t>
                </a:r>
                <a:endParaRPr kumimoji="0" lang="de-DE" sz="2200" b="0" i="0" u="none" strike="noStrike" kern="1200" cap="none" spc="0" normalizeH="0" baseline="0" noProof="0" dirty="0">
                  <a:ln>
                    <a:noFill/>
                  </a:ln>
                  <a:solidFill>
                    <a:srgbClr val="00FF00"/>
                  </a:solidFill>
                  <a:effectLst/>
                  <a:uLnTx/>
                  <a:uFillTx/>
                  <a:latin typeface="Tw Cen MT"/>
                  <a:ea typeface="F30" pitchFamily="34"/>
                  <a:cs typeface="F30" pitchFamily="34"/>
                </a:endParaRPr>
              </a:p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200"/>
                </a:pPr>
                <a14:m>
                  <m:oMath xmlns:m="http://schemas.openxmlformats.org/officeDocument/2006/math">
                    <m:r>
                      <a:rPr kumimoji="0" lang="de-DE" sz="2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h</m:t>
                    </m:r>
                    <m:r>
                      <a:rPr kumimoji="0" lang="de-DE" sz="2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(</m:t>
                    </m:r>
                    <m:r>
                      <a:rPr kumimoji="0" lang="de-DE" sz="2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kumimoji="0" lang="de-DE" sz="2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) = 2·</m:t>
                    </m:r>
                    <m:r>
                      <m:rPr>
                        <m:sty m:val="p"/>
                      </m:rPr>
                      <a:rPr kumimoji="0" lang="de-DE" sz="2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sin</m:t>
                    </m:r>
                    <m:r>
                      <a:rPr kumimoji="0" lang="de-DE" sz="2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⁡(</m:t>
                    </m:r>
                    <m:r>
                      <a:rPr kumimoji="0" lang="de-DE" sz="2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kumimoji="0" lang="de-DE" sz="2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)</m:t>
                    </m:r>
                  </m:oMath>
                </a14:m>
                <a:r>
                  <a:rPr kumimoji="0" lang="de-DE" sz="2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w Cen MT"/>
                    <a:ea typeface="F30" pitchFamily="34"/>
                    <a:cs typeface="F30" pitchFamily="34"/>
                  </a:rPr>
                  <a:t> </a:t>
                </a:r>
                <a:endParaRPr kumimoji="0" lang="de-DE" sz="2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w Cen MT"/>
                  <a:ea typeface="F30" pitchFamily="34"/>
                  <a:cs typeface="F30" pitchFamily="34"/>
                </a:endParaRPr>
              </a:p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200"/>
                </a:pPr>
                <a14:m>
                  <m:oMath xmlns:m="http://schemas.openxmlformats.org/officeDocument/2006/math">
                    <m:r>
                      <a:rPr kumimoji="0" lang="de-DE" sz="2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𝑘</m:t>
                    </m:r>
                    <m:r>
                      <a:rPr kumimoji="0" lang="de-DE" sz="2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(</m:t>
                    </m:r>
                    <m:r>
                      <a:rPr kumimoji="0" lang="de-DE" sz="2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kumimoji="0" lang="de-DE" sz="2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uLnTx/>
                        <a:uFillTx/>
                        <a:latin typeface="Cambria Math"/>
                        <a:ea typeface="F30" pitchFamily="34"/>
                        <a:cs typeface="F30" pitchFamily="34"/>
                      </a:rPr>
                      <m:t>) = −2·</m:t>
                    </m:r>
                    <m:func>
                      <m:funcPr>
                        <m:ctrlPr>
                          <a:rPr kumimoji="0" lang="de-DE" sz="22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F30" pitchFamily="34"/>
                            <a:cs typeface="F30" pitchFamily="34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de-DE" sz="22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FF00FF"/>
                            </a:solidFill>
                            <a:effectLst/>
                            <a:uLnTx/>
                            <a:uFillTx/>
                            <a:latin typeface="Cambria Math"/>
                            <a:ea typeface="Verdana" pitchFamily="34"/>
                            <a:cs typeface="Verdana" pitchFamily="34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kumimoji="0" lang="de-DE" sz="22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FF00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Verdana" pitchFamily="34"/>
                                <a:cs typeface="Verdana" pitchFamily="34"/>
                              </a:rPr>
                            </m:ctrlPr>
                          </m:dPr>
                          <m:e>
                            <m:r>
                              <a:rPr kumimoji="0" lang="de-DE" sz="2200" b="0" i="1" u="none" strike="noStrike" kern="120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FF00FF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Verdana" pitchFamily="34"/>
                                <a:cs typeface="Verdana" pitchFamily="34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kumimoji="0" lang="de-DE" sz="2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FF"/>
                    </a:solidFill>
                    <a:effectLst/>
                    <a:uLnTx/>
                    <a:uFillTx/>
                    <a:latin typeface="Tw Cen MT"/>
                    <a:ea typeface="Verdana" pitchFamily="34"/>
                    <a:cs typeface="Verdana" pitchFamily="34"/>
                  </a:rPr>
                  <a:t> </a:t>
                </a:r>
                <a:endParaRPr kumimoji="0" lang="de-DE" sz="2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Tw Cen MT"/>
                  <a:ea typeface="Verdana" pitchFamily="34"/>
                  <a:cs typeface="Verdana" pitchFamily="34"/>
                </a:endParaRPr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3709814"/>
                <a:ext cx="2520280" cy="1404093"/>
              </a:xfrm>
              <a:prstGeom prst="rect">
                <a:avLst/>
              </a:prstGeom>
              <a:blipFill rotWithShape="1">
                <a:blip r:embed="rId3"/>
                <a:stretch>
                  <a:fillRect l="-1695" r="-2663" b="-565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026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Zusammenfassung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400" dirty="0" smtClean="0">
                    <a:solidFill>
                      <a:srgbClr val="0000FF"/>
                    </a:solidFill>
                  </a:rPr>
                  <a:t>Allgemeine Funktionen:</a:t>
                </a:r>
                <a:endParaRPr lang="de-DE" sz="2400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400" dirty="0" smtClean="0"/>
                  <a:t>Verschieben in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de-DE" sz="2400" dirty="0" smtClean="0"/>
                  <a:t>-Richtung: 		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b="0" i="1" dirty="0" smtClean="0">
                        <a:latin typeface="Cambria Math"/>
                      </a:rPr>
                      <m:t> </m:t>
                    </m:r>
                    <m:r>
                      <a:rPr lang="de-DE" sz="2400" b="0" i="1" dirty="0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de-DE" sz="2400" i="1" dirty="0" smtClean="0">
                        <a:latin typeface="Cambria Math"/>
                      </a:rPr>
                      <m:t> </m:t>
                    </m:r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err="1" smtClean="0">
                            <a:latin typeface="Cambria Math"/>
                          </a:rPr>
                          <m:t>𝑥</m:t>
                        </m:r>
                        <m:r>
                          <a:rPr lang="de-DE" sz="2400" i="1" dirty="0" err="1" smtClean="0">
                            <a:latin typeface="Cambria Math"/>
                          </a:rPr>
                          <m:t>+</m:t>
                        </m:r>
                        <m:r>
                          <a:rPr lang="de-DE" sz="2400" i="1" dirty="0" err="1" smtClean="0">
                            <a:latin typeface="Cambria Math"/>
                          </a:rPr>
                          <m:t>𝑎</m:t>
                        </m:r>
                      </m:e>
                    </m:d>
                  </m:oMath>
                </a14:m>
                <a:endParaRPr lang="de-DE" sz="2400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400" dirty="0" smtClean="0"/>
                  <a:t>Verschieben in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𝑦</m:t>
                    </m:r>
                  </m:oMath>
                </a14:m>
                <a:r>
                  <a:rPr lang="de-DE" sz="2400" dirty="0" smtClean="0"/>
                  <a:t>-Richtung: 		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i="1" dirty="0">
                        <a:latin typeface="Cambria Math"/>
                        <a:ea typeface="Cambria Math"/>
                      </a:rPr>
                      <m:t>→</m:t>
                    </m:r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i="1" dirty="0" smtClean="0">
                        <a:latin typeface="Cambria Math"/>
                      </a:rPr>
                      <m:t>+</m:t>
                    </m:r>
                    <m:r>
                      <a:rPr lang="de-DE" sz="2400" i="1" dirty="0" smtClean="0">
                        <a:latin typeface="Cambria Math"/>
                      </a:rPr>
                      <m:t>𝑏</m:t>
                    </m:r>
                  </m:oMath>
                </a14:m>
                <a:endParaRPr lang="de-DE" sz="2400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400" dirty="0" smtClean="0"/>
                  <a:t>Stauchen/Strecken in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𝑦</m:t>
                    </m:r>
                  </m:oMath>
                </a14:m>
                <a:r>
                  <a:rPr lang="de-DE" sz="2400" dirty="0" smtClean="0"/>
                  <a:t>-Richtung: 	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i="1" dirty="0">
                        <a:latin typeface="Cambria Math"/>
                        <a:ea typeface="Cambria Math"/>
                      </a:rPr>
                      <m:t>→</m:t>
                    </m:r>
                    <m:r>
                      <a:rPr lang="de-DE" sz="2400" i="1" dirty="0" smtClean="0">
                        <a:latin typeface="Cambria Math"/>
                      </a:rPr>
                      <m:t>𝑐</m:t>
                    </m:r>
                    <m:r>
                      <a:rPr lang="de-DE" sz="2400" i="1" dirty="0" smtClean="0">
                        <a:latin typeface="Cambria Math"/>
                      </a:rPr>
                      <m:t>⋅</m:t>
                    </m:r>
                    <m:r>
                      <m:rPr>
                        <m:sty m:val="p"/>
                      </m:rPr>
                      <a:rPr lang="de-DE" sz="2400" i="1" dirty="0" err="1" smtClean="0">
                        <a:latin typeface="Cambria Math"/>
                      </a:rPr>
                      <m:t>f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de-DE" sz="2400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400" dirty="0" smtClean="0"/>
                  <a:t>Spiegeln an der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de-DE" sz="2400" dirty="0" smtClean="0"/>
                  <a:t>-Achse: 		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i="1" dirty="0">
                        <a:latin typeface="Cambria Math"/>
                        <a:ea typeface="Cambria Math"/>
                      </a:rPr>
                      <m:t>→</m:t>
                    </m:r>
                    <m:r>
                      <a:rPr lang="de-DE" sz="2400" b="0" i="1" dirty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de-DE" sz="2400" i="1" dirty="0" smtClean="0">
                        <a:latin typeface="Cambria Math"/>
                      </a:rPr>
                      <m:t>−</m:t>
                    </m:r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de-DE" sz="2400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400" dirty="0" smtClean="0"/>
                  <a:t>Spiegeln an </a:t>
                </a:r>
                <a:r>
                  <a:rPr lang="de-DE" sz="2400" dirty="0"/>
                  <a:t>der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𝑦</m:t>
                    </m:r>
                  </m:oMath>
                </a14:m>
                <a:r>
                  <a:rPr lang="de-DE" sz="2400" dirty="0" smtClean="0"/>
                  <a:t>-Achse: 		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i="1" dirty="0">
                        <a:latin typeface="Cambria Math"/>
                        <a:ea typeface="Cambria Math"/>
                      </a:rPr>
                      <m:t>→</m:t>
                    </m:r>
                    <m:r>
                      <a:rPr lang="de-DE" sz="2400" b="0" i="1" dirty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</a:rPr>
                          <m:t>−</m:t>
                        </m:r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de-DE" sz="2400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400" dirty="0" smtClean="0"/>
                  <a:t>Punktspiegelung am Ursprung: 	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i="1" dirty="0">
                        <a:latin typeface="Cambria Math"/>
                        <a:ea typeface="Cambria Math"/>
                      </a:rPr>
                      <m:t>→</m:t>
                    </m:r>
                    <m:r>
                      <a:rPr lang="de-DE" sz="2400" b="0" i="1" dirty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de-DE" sz="2400" i="1" dirty="0" smtClean="0">
                        <a:latin typeface="Cambria Math"/>
                      </a:rPr>
                      <m:t>−</m:t>
                    </m:r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/>
                          </a:rPr>
                          <m:t>−</m:t>
                        </m:r>
                        <m:r>
                          <a:rPr lang="de-DE" sz="2400" i="1" dirty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de-DE" sz="2400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400" dirty="0"/>
                  <a:t>Stauchen/Strecken in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de-DE" sz="2400" dirty="0" smtClean="0"/>
                  <a:t>-Richtung: 	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i="1" dirty="0">
                        <a:latin typeface="Cambria Math"/>
                        <a:ea typeface="Cambria Math"/>
                      </a:rPr>
                      <m:t>→</m:t>
                    </m:r>
                    <m:r>
                      <a:rPr lang="de-DE" sz="2400" b="0" i="1" dirty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/>
                          </a:rPr>
                          <m:t>𝑐</m:t>
                        </m:r>
                        <m:r>
                          <a:rPr lang="de-DE" sz="2400" i="1" dirty="0" smtClean="0">
                            <a:latin typeface="Cambria Math"/>
                          </a:rPr>
                          <m:t>⋅</m:t>
                        </m:r>
                        <m:r>
                          <a:rPr lang="de-DE" sz="2400" i="1" dirty="0" err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de-DE" sz="2400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:endParaRPr lang="de-DE" sz="800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400" dirty="0" smtClean="0">
                    <a:solidFill>
                      <a:srgbClr val="0000FF"/>
                    </a:solidFill>
                  </a:rPr>
                  <a:t>Schwingungen: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400" dirty="0" smtClean="0"/>
                  <a:t>Frequenz ändern 			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i="1" dirty="0">
                        <a:latin typeface="Cambria Math"/>
                        <a:ea typeface="Cambria Math"/>
                      </a:rPr>
                      <m:t>→</m:t>
                    </m:r>
                    <m:r>
                      <a:rPr lang="de-DE" sz="2400" b="0" i="1" dirty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de-DE" sz="2400" i="1" dirty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/>
                          </a:rPr>
                          <m:t>𝑐</m:t>
                        </m:r>
                        <m:r>
                          <a:rPr lang="de-DE" sz="2400" i="1" dirty="0" smtClean="0">
                            <a:latin typeface="Cambria Math"/>
                          </a:rPr>
                          <m:t>⋅</m:t>
                        </m:r>
                        <m:r>
                          <a:rPr lang="de-DE" sz="2400" i="1" dirty="0" err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de-DE" sz="2400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400" dirty="0" smtClean="0"/>
                  <a:t>Amplitude </a:t>
                </a:r>
                <a:r>
                  <a:rPr lang="de-DE" sz="2400" dirty="0"/>
                  <a:t>ändern </a:t>
                </a:r>
                <a:r>
                  <a:rPr lang="de-DE" sz="2400" dirty="0" smtClean="0"/>
                  <a:t>			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i="1" dirty="0">
                        <a:latin typeface="Cambria Math"/>
                        <a:ea typeface="Cambria Math"/>
                      </a:rPr>
                      <m:t>→</m:t>
                    </m:r>
                    <m:r>
                      <a:rPr lang="de-DE" sz="2400" b="0" i="1" dirty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de-DE" sz="2400" i="1" dirty="0" smtClean="0">
                        <a:latin typeface="Cambria Math"/>
                      </a:rPr>
                      <m:t>𝑐</m:t>
                    </m:r>
                    <m:r>
                      <a:rPr lang="de-DE" sz="2400" i="1" dirty="0" smtClean="0">
                        <a:latin typeface="Cambria Math"/>
                      </a:rPr>
                      <m:t>⋅</m:t>
                    </m:r>
                    <m:r>
                      <m:rPr>
                        <m:sty m:val="p"/>
                      </m:rPr>
                      <a:rPr lang="de-DE" sz="2400" i="1" dirty="0" err="1" smtClean="0">
                        <a:latin typeface="Cambria Math"/>
                      </a:rPr>
                      <m:t>f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086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340</Words>
  <Application>Microsoft Office PowerPoint</Application>
  <PresentationFormat>Bildschirmpräsentation (4:3)</PresentationFormat>
  <Paragraphs>108</Paragraphs>
  <Slides>9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10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20" baseType="lpstr">
      <vt:lpstr>Albany</vt:lpstr>
      <vt:lpstr>Andale Sans UI</vt:lpstr>
      <vt:lpstr>Calibri</vt:lpstr>
      <vt:lpstr>Cambria Math</vt:lpstr>
      <vt:lpstr>F30</vt:lpstr>
      <vt:lpstr>Tahoma</vt:lpstr>
      <vt:lpstr>Tw Cen MT</vt:lpstr>
      <vt:lpstr>Verdana</vt:lpstr>
      <vt:lpstr>Wingdings</vt:lpstr>
      <vt:lpstr>Wingdings 2</vt:lpstr>
      <vt:lpstr>Galathea</vt:lpstr>
      <vt:lpstr>Verschiebung in y-Richtung</vt:lpstr>
      <vt:lpstr>Verschiebungen in x-Richtung</vt:lpstr>
      <vt:lpstr>Streckungen / Stauchungen</vt:lpstr>
      <vt:lpstr>Spiegelung an der y-Achse</vt:lpstr>
      <vt:lpstr>Spiegelung an der x-Achse</vt:lpstr>
      <vt:lpstr>Punktspiegelungen</vt:lpstr>
      <vt:lpstr>Schwingungen – Frequenz, Periode</vt:lpstr>
      <vt:lpstr>Streckung/Stauchung/Amplitude</vt:lpstr>
      <vt:lpstr>Zusammenfassung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311</cp:revision>
  <dcterms:created xsi:type="dcterms:W3CDTF">2013-03-17T05:38:34Z</dcterms:created>
  <dcterms:modified xsi:type="dcterms:W3CDTF">2018-01-25T18:06:39Z</dcterms:modified>
</cp:coreProperties>
</file>